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notesMasterIdLst>
    <p:notesMasterId r:id="rId15"/>
  </p:notesMasterIdLst>
  <p:sldIdLst>
    <p:sldId id="257" r:id="rId2"/>
    <p:sldId id="273" r:id="rId3"/>
    <p:sldId id="276" r:id="rId4"/>
    <p:sldId id="278" r:id="rId5"/>
    <p:sldId id="304" r:id="rId6"/>
    <p:sldId id="279" r:id="rId7"/>
    <p:sldId id="297" r:id="rId8"/>
    <p:sldId id="305" r:id="rId9"/>
    <p:sldId id="307" r:id="rId10"/>
    <p:sldId id="308" r:id="rId11"/>
    <p:sldId id="310" r:id="rId12"/>
    <p:sldId id="298" r:id="rId13"/>
    <p:sldId id="31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p:scale>
        <a:sx n="182" d="100"/>
        <a:sy n="18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AE125-84F7-46EB-B40F-94D2F36C3726}" type="datetimeFigureOut">
              <a:rPr lang="en-GB" smtClean="0"/>
              <a:t>19/03/2020</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7507A-5044-447B-86FF-1BAA7F9CAEF4}" type="slidenum">
              <a:rPr lang="en-GB" smtClean="0"/>
              <a:t>‹#›</a:t>
            </a:fld>
            <a:endParaRPr lang="en-GB"/>
          </a:p>
        </p:txBody>
      </p:sp>
    </p:spTree>
    <p:extLst>
      <p:ext uri="{BB962C8B-B14F-4D97-AF65-F5344CB8AC3E}">
        <p14:creationId xmlns:p14="http://schemas.microsoft.com/office/powerpoint/2010/main" val="3927152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19/03/2020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28310" y="37981"/>
            <a:ext cx="11535380" cy="1219319"/>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Recent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changes in global medical </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Research ethics</a:t>
            </a:r>
            <a:endParaRPr lang="en-GB" sz="4400" dirty="0"/>
          </a:p>
        </p:txBody>
      </p:sp>
      <p:sp>
        <p:nvSpPr>
          <p:cNvPr id="4" name="Rechthoek 3"/>
          <p:cNvSpPr/>
          <p:nvPr/>
        </p:nvSpPr>
        <p:spPr>
          <a:xfrm>
            <a:off x="6195345" y="5787065"/>
            <a:ext cx="5782342" cy="344069"/>
          </a:xfrm>
          <a:prstGeom prst="rect">
            <a:avLst/>
          </a:prstGeom>
        </p:spPr>
        <p:txBody>
          <a:bodyPr wrap="square">
            <a:spAutoFit/>
          </a:bodyPr>
          <a:lstStyle/>
          <a:p>
            <a:pPr>
              <a:lnSpc>
                <a:spcPct val="107000"/>
              </a:lnSpc>
              <a:spcBef>
                <a:spcPts val="1200"/>
              </a:spcBef>
              <a:spcAft>
                <a:spcPts val="0"/>
              </a:spcAft>
            </a:pP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279-17-C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Regulations, Standards and Ethics</a:t>
            </a:r>
            <a:endParaRPr lang="en-GB" sz="16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6195345" y="5433679"/>
            <a:ext cx="5925217" cy="355803"/>
          </a:xfrm>
          <a:prstGeom prst="rect">
            <a:avLst/>
          </a:prstGeom>
        </p:spPr>
        <p:txBody>
          <a:bodyPr wrap="square">
            <a:spAutoFit/>
          </a:bodyPr>
          <a:lstStyle/>
          <a:p>
            <a:pPr>
              <a:lnSpc>
                <a:spcPct val="107000"/>
              </a:lnSpc>
              <a:spcBef>
                <a:spcPts val="200"/>
              </a:spcBef>
              <a:spcAft>
                <a:spcPts val="0"/>
              </a:spcAft>
            </a:pPr>
            <a:r>
              <a:rPr lang="en-GB" sz="16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a:t>
            </a:r>
            <a:r>
              <a:rPr lang="en-GB" sz="1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17.6  Trends in Medical Research Ethics</a:t>
            </a:r>
            <a:endParaRPr lang="en-GB" sz="16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6174377" y="4991670"/>
            <a:ext cx="6017623"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17.6.1 Explain recent changes in global medical research ethics and why</a:t>
            </a:r>
          </a:p>
          <a:p>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they have come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about</a:t>
            </a:r>
            <a:endPar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3" name="Rechthoek 2"/>
          <p:cNvSpPr/>
          <p:nvPr/>
        </p:nvSpPr>
        <p:spPr>
          <a:xfrm>
            <a:off x="846666" y="2118316"/>
            <a:ext cx="4538133" cy="1015663"/>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mj-lt"/>
              </a:rPr>
              <a:t>Recent </a:t>
            </a:r>
            <a:r>
              <a:rPr lang="en-US" sz="2000" dirty="0">
                <a:latin typeface="+mj-lt"/>
              </a:rPr>
              <a:t>trends</a:t>
            </a:r>
          </a:p>
          <a:p>
            <a:pPr marL="342900" indent="-342900">
              <a:buFont typeface="Arial" panose="020B0604020202020204" pitchFamily="34" charset="0"/>
              <a:buChar char="•"/>
            </a:pPr>
            <a:r>
              <a:rPr lang="en-GB" sz="2000" dirty="0" smtClean="0">
                <a:latin typeface="+mj-lt"/>
              </a:rPr>
              <a:t>Declaration </a:t>
            </a:r>
            <a:r>
              <a:rPr lang="en-GB" sz="2000" dirty="0">
                <a:latin typeface="+mj-lt"/>
              </a:rPr>
              <a:t>of Helsinki principles</a:t>
            </a:r>
          </a:p>
          <a:p>
            <a:pPr marL="342900" indent="-342900">
              <a:buFont typeface="Arial" panose="020B0604020202020204" pitchFamily="34" charset="0"/>
              <a:buChar char="•"/>
            </a:pPr>
            <a:r>
              <a:rPr lang="en-US" sz="2000" dirty="0" smtClean="0">
                <a:latin typeface="+mj-lt"/>
              </a:rPr>
              <a:t>Examples </a:t>
            </a:r>
            <a:r>
              <a:rPr lang="en-US" sz="2000" dirty="0">
                <a:latin typeface="+mj-lt"/>
              </a:rPr>
              <a:t>of </a:t>
            </a:r>
            <a:r>
              <a:rPr lang="en-US" sz="2000" dirty="0" smtClean="0">
                <a:latin typeface="+mj-lt"/>
              </a:rPr>
              <a:t>controversial issues</a:t>
            </a:r>
            <a:endParaRPr lang="en-US" sz="2000" dirty="0">
              <a:latin typeface="+mj-lt"/>
            </a:endParaRPr>
          </a:p>
        </p:txBody>
      </p:sp>
      <p:pic>
        <p:nvPicPr>
          <p:cNvPr id="6" name="Afbeelding 5"/>
          <p:cNvPicPr>
            <a:picLocks noChangeAspect="1"/>
          </p:cNvPicPr>
          <p:nvPr/>
        </p:nvPicPr>
        <p:blipFill>
          <a:blip r:embed="rId2"/>
          <a:stretch>
            <a:fillRect/>
          </a:stretch>
        </p:blipFill>
        <p:spPr>
          <a:xfrm>
            <a:off x="6263079" y="1602483"/>
            <a:ext cx="5355040" cy="3015523"/>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76249" y="440796"/>
            <a:ext cx="934041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Fairness on a global scale (?)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Changes in Research Ethics</a:t>
            </a:r>
            <a:endParaRPr lang="en-GB" sz="2000" dirty="0"/>
          </a:p>
        </p:txBody>
      </p:sp>
      <p:cxnSp>
        <p:nvCxnSpPr>
          <p:cNvPr id="11" name="Rechte verbindingslijn 10"/>
          <p:cNvCxnSpPr/>
          <p:nvPr/>
        </p:nvCxnSpPr>
        <p:spPr>
          <a:xfrm flipV="1">
            <a:off x="551700" y="1115077"/>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551700" y="2392576"/>
            <a:ext cx="4127281" cy="1938992"/>
          </a:xfrm>
          <a:prstGeom prst="rect">
            <a:avLst/>
          </a:prstGeom>
        </p:spPr>
        <p:txBody>
          <a:bodyPr wrap="square">
            <a:spAutoFit/>
          </a:bodyPr>
          <a:lstStyle/>
          <a:p>
            <a:pPr lvl="0">
              <a:spcAft>
                <a:spcPts val="600"/>
              </a:spcAft>
            </a:pPr>
            <a:r>
              <a:rPr lang="en-GB" sz="2000" dirty="0">
                <a:solidFill>
                  <a:srgbClr val="000000"/>
                </a:solidFill>
                <a:latin typeface="Calibri Light" panose="020F0302020204030204"/>
              </a:rPr>
              <a:t>At a global level, the 10/90 gap in medical research (only 10% of global research funding is spent on health problems that affect 90% of the world’s population) is clearly an unresolved ethical issue. </a:t>
            </a:r>
            <a:endParaRPr lang="en-GB" sz="2000" dirty="0" smtClean="0">
              <a:solidFill>
                <a:srgbClr val="000000"/>
              </a:solidFill>
              <a:latin typeface="Calibri Light" panose="020F0302020204030204"/>
            </a:endParaRPr>
          </a:p>
        </p:txBody>
      </p:sp>
      <p:pic>
        <p:nvPicPr>
          <p:cNvPr id="9" name="Afbeelding 8"/>
          <p:cNvPicPr>
            <a:picLocks noChangeAspect="1"/>
          </p:cNvPicPr>
          <p:nvPr/>
        </p:nvPicPr>
        <p:blipFill>
          <a:blip r:embed="rId2"/>
          <a:stretch>
            <a:fillRect/>
          </a:stretch>
        </p:blipFill>
        <p:spPr>
          <a:xfrm>
            <a:off x="5431220" y="1615560"/>
            <a:ext cx="6434120" cy="4375695"/>
          </a:xfrm>
          <a:prstGeom prst="rect">
            <a:avLst/>
          </a:prstGeom>
        </p:spPr>
      </p:pic>
      <p:sp>
        <p:nvSpPr>
          <p:cNvPr id="10" name="Rechthoek 9"/>
          <p:cNvSpPr/>
          <p:nvPr/>
        </p:nvSpPr>
        <p:spPr>
          <a:xfrm>
            <a:off x="551700" y="5590078"/>
            <a:ext cx="4737939" cy="400110"/>
          </a:xfrm>
          <a:prstGeom prst="rect">
            <a:avLst/>
          </a:prstGeom>
          <a:solidFill>
            <a:schemeClr val="bg2"/>
          </a:solidFill>
          <a:ln>
            <a:solidFill>
              <a:srgbClr val="7030A0"/>
            </a:solidFill>
          </a:ln>
        </p:spPr>
        <p:txBody>
          <a:bodyPr wrap="square">
            <a:spAutoFit/>
          </a:bodyPr>
          <a:lstStyle/>
          <a:p>
            <a:pPr lvl="0">
              <a:spcAft>
                <a:spcPts val="600"/>
              </a:spcAft>
            </a:pPr>
            <a:r>
              <a:rPr lang="en-GB" sz="2000" dirty="0" smtClean="0">
                <a:solidFill>
                  <a:srgbClr val="000000"/>
                </a:solidFill>
                <a:latin typeface="Calibri Light" panose="020F0302020204030204"/>
              </a:rPr>
              <a:t>Money continues to play an important role</a:t>
            </a:r>
          </a:p>
        </p:txBody>
      </p:sp>
    </p:spTree>
    <p:extLst>
      <p:ext uri="{BB962C8B-B14F-4D97-AF65-F5344CB8AC3E}">
        <p14:creationId xmlns:p14="http://schemas.microsoft.com/office/powerpoint/2010/main" val="861411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76249" y="440796"/>
            <a:ext cx="1045451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Care for study Participants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Changes in Research Ethics</a:t>
            </a:r>
            <a:endParaRPr lang="en-GB" sz="2000" dirty="0"/>
          </a:p>
        </p:txBody>
      </p:sp>
      <p:cxnSp>
        <p:nvCxnSpPr>
          <p:cNvPr id="11" name="Rechte verbindingslijn 10"/>
          <p:cNvCxnSpPr/>
          <p:nvPr/>
        </p:nvCxnSpPr>
        <p:spPr>
          <a:xfrm flipV="1">
            <a:off x="551700" y="1115077"/>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476250" y="1246407"/>
            <a:ext cx="7469572" cy="1938992"/>
          </a:xfrm>
          <a:prstGeom prst="rect">
            <a:avLst/>
          </a:prstGeom>
        </p:spPr>
        <p:txBody>
          <a:bodyPr wrap="square">
            <a:spAutoFit/>
          </a:bodyPr>
          <a:lstStyle/>
          <a:p>
            <a:pPr lvl="0">
              <a:spcAft>
                <a:spcPts val="600"/>
              </a:spcAft>
            </a:pPr>
            <a:r>
              <a:rPr lang="en-GB" sz="2000" dirty="0" smtClean="0">
                <a:solidFill>
                  <a:srgbClr val="000000"/>
                </a:solidFill>
                <a:latin typeface="Calibri Light" panose="020F0302020204030204"/>
              </a:rPr>
              <a:t>What to do if clinical research of a new treatment demonstrates that the treatment is effective and study participants </a:t>
            </a:r>
            <a:r>
              <a:rPr lang="en-GB" sz="2000" b="1" dirty="0" smtClean="0">
                <a:solidFill>
                  <a:srgbClr val="7030A0"/>
                </a:solidFill>
                <a:latin typeface="Calibri Light" panose="020F0302020204030204"/>
              </a:rPr>
              <a:t>cannot</a:t>
            </a:r>
            <a:r>
              <a:rPr lang="en-GB" sz="2000" dirty="0" smtClean="0">
                <a:solidFill>
                  <a:srgbClr val="000000"/>
                </a:solidFill>
                <a:latin typeface="Calibri Light" panose="020F0302020204030204"/>
              </a:rPr>
              <a:t> themselves </a:t>
            </a:r>
            <a:r>
              <a:rPr lang="en-GB" sz="2000" b="1" dirty="0" smtClean="0">
                <a:solidFill>
                  <a:srgbClr val="7030A0"/>
                </a:solidFill>
                <a:latin typeface="Calibri Light" panose="020F0302020204030204"/>
              </a:rPr>
              <a:t>afford</a:t>
            </a:r>
            <a:r>
              <a:rPr lang="en-GB" sz="2000" dirty="0" smtClean="0">
                <a:solidFill>
                  <a:srgbClr val="000000"/>
                </a:solidFill>
                <a:latin typeface="Calibri Light" panose="020F0302020204030204"/>
              </a:rPr>
              <a:t> the treatment/drug. Will treatment simply be stopped at the end of the research or is there an obligation to continue giving the treatment to the participants of the study?  And if so, who is to pay for that? </a:t>
            </a:r>
          </a:p>
        </p:txBody>
      </p:sp>
      <p:sp>
        <p:nvSpPr>
          <p:cNvPr id="3" name="Rechthoek 2"/>
          <p:cNvSpPr/>
          <p:nvPr/>
        </p:nvSpPr>
        <p:spPr>
          <a:xfrm>
            <a:off x="476249" y="3256155"/>
            <a:ext cx="7469573" cy="1015663"/>
          </a:xfrm>
          <a:prstGeom prst="rect">
            <a:avLst/>
          </a:prstGeom>
          <a:noFill/>
          <a:ln>
            <a:noFill/>
          </a:ln>
        </p:spPr>
        <p:txBody>
          <a:bodyPr wrap="square">
            <a:spAutoFit/>
          </a:bodyPr>
          <a:lstStyle/>
          <a:p>
            <a:r>
              <a:rPr lang="en-GB" sz="2000" dirty="0" smtClean="0">
                <a:latin typeface="+mj-lt"/>
              </a:rPr>
              <a:t>The </a:t>
            </a:r>
            <a:r>
              <a:rPr lang="en-GB" sz="2000" dirty="0">
                <a:latin typeface="+mj-lt"/>
              </a:rPr>
              <a:t>revised Helsinki Declaration (2000) refers to the need to provide </a:t>
            </a:r>
            <a:r>
              <a:rPr lang="en-GB" sz="2000" dirty="0" smtClean="0">
                <a:latin typeface="+mj-lt"/>
              </a:rPr>
              <a:t>those who </a:t>
            </a:r>
            <a:r>
              <a:rPr lang="en-GB" sz="2000" dirty="0">
                <a:latin typeface="+mj-lt"/>
              </a:rPr>
              <a:t>participated in the research with access to the interventions developed during the </a:t>
            </a:r>
            <a:r>
              <a:rPr lang="en-GB" sz="2000" dirty="0" smtClean="0">
                <a:latin typeface="+mj-lt"/>
              </a:rPr>
              <a:t>research. </a:t>
            </a:r>
            <a:endParaRPr lang="en-GB" sz="2000" dirty="0">
              <a:latin typeface="+mj-lt"/>
            </a:endParaRPr>
          </a:p>
        </p:txBody>
      </p:sp>
      <p:sp>
        <p:nvSpPr>
          <p:cNvPr id="9" name="Rechthoek 8"/>
          <p:cNvSpPr/>
          <p:nvPr/>
        </p:nvSpPr>
        <p:spPr>
          <a:xfrm>
            <a:off x="2506133" y="5651639"/>
            <a:ext cx="8980266" cy="400110"/>
          </a:xfrm>
          <a:prstGeom prst="rect">
            <a:avLst/>
          </a:prstGeom>
          <a:solidFill>
            <a:schemeClr val="bg2"/>
          </a:solidFill>
          <a:ln>
            <a:solidFill>
              <a:srgbClr val="7030A0"/>
            </a:solidFill>
          </a:ln>
        </p:spPr>
        <p:txBody>
          <a:bodyPr wrap="square">
            <a:spAutoFit/>
          </a:bodyPr>
          <a:lstStyle/>
          <a:p>
            <a:r>
              <a:rPr lang="en-GB" sz="2000" dirty="0" smtClean="0">
                <a:latin typeface="+mj-lt"/>
              </a:rPr>
              <a:t>Such </a:t>
            </a:r>
            <a:r>
              <a:rPr lang="en-GB" sz="2000" dirty="0">
                <a:latin typeface="+mj-lt"/>
              </a:rPr>
              <a:t>issues have to be settled before a research study in a developing country </a:t>
            </a:r>
            <a:r>
              <a:rPr lang="en-GB" sz="2000" dirty="0" smtClean="0">
                <a:latin typeface="+mj-lt"/>
              </a:rPr>
              <a:t>starts…</a:t>
            </a:r>
            <a:endParaRPr lang="en-GB" sz="2000" dirty="0">
              <a:latin typeface="+mj-lt"/>
            </a:endParaRPr>
          </a:p>
        </p:txBody>
      </p:sp>
      <p:sp>
        <p:nvSpPr>
          <p:cNvPr id="5" name="Rechthoek 4"/>
          <p:cNvSpPr/>
          <p:nvPr/>
        </p:nvSpPr>
        <p:spPr>
          <a:xfrm>
            <a:off x="513974" y="4403558"/>
            <a:ext cx="11010151" cy="1015663"/>
          </a:xfrm>
          <a:prstGeom prst="rect">
            <a:avLst/>
          </a:prstGeom>
        </p:spPr>
        <p:txBody>
          <a:bodyPr wrap="square">
            <a:spAutoFit/>
          </a:bodyPr>
          <a:lstStyle/>
          <a:p>
            <a:r>
              <a:rPr lang="en-GB" sz="2000" dirty="0">
                <a:latin typeface="+mj-lt"/>
              </a:rPr>
              <a:t>On occasions, a participant in a study may suffer an adverse effect as a consequence of </a:t>
            </a:r>
            <a:r>
              <a:rPr lang="en-GB" sz="2000" dirty="0" smtClean="0">
                <a:latin typeface="+mj-lt"/>
              </a:rPr>
              <a:t>an intervention </a:t>
            </a:r>
            <a:r>
              <a:rPr lang="en-GB" sz="2000" dirty="0">
                <a:latin typeface="+mj-lt"/>
              </a:rPr>
              <a:t>under evaluation. Clearly, during the study the researchers have a responsibility to care for those who may suffer such adverse effects arising from the </a:t>
            </a:r>
            <a:r>
              <a:rPr lang="en-GB" sz="2000" dirty="0" smtClean="0">
                <a:latin typeface="+mj-lt"/>
              </a:rPr>
              <a:t>research.</a:t>
            </a:r>
            <a:endParaRPr lang="en-GB" sz="2000" dirty="0">
              <a:latin typeface="+mj-lt"/>
            </a:endParaRPr>
          </a:p>
        </p:txBody>
      </p:sp>
      <p:pic>
        <p:nvPicPr>
          <p:cNvPr id="8" name="Afbeelding 7"/>
          <p:cNvPicPr>
            <a:picLocks noChangeAspect="1"/>
          </p:cNvPicPr>
          <p:nvPr/>
        </p:nvPicPr>
        <p:blipFill>
          <a:blip r:embed="rId2"/>
          <a:stretch>
            <a:fillRect/>
          </a:stretch>
        </p:blipFill>
        <p:spPr>
          <a:xfrm>
            <a:off x="9016094" y="1246407"/>
            <a:ext cx="2508031" cy="2972017"/>
          </a:xfrm>
          <a:prstGeom prst="rect">
            <a:avLst/>
          </a:prstGeom>
        </p:spPr>
      </p:pic>
    </p:spTree>
    <p:extLst>
      <p:ext uri="{BB962C8B-B14F-4D97-AF65-F5344CB8AC3E}">
        <p14:creationId xmlns:p14="http://schemas.microsoft.com/office/powerpoint/2010/main" val="126970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76249" y="440796"/>
            <a:ext cx="91080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Ethical Medical Research Guidelines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of clinical trials </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76249" y="1431416"/>
            <a:ext cx="10818284" cy="4247317"/>
          </a:xfrm>
          <a:prstGeom prst="rect">
            <a:avLst/>
          </a:prstGeom>
        </p:spPr>
        <p:txBody>
          <a:bodyPr wrap="square">
            <a:spAutoFit/>
          </a:bodyPr>
          <a:lstStyle/>
          <a:p>
            <a:r>
              <a:rPr lang="en-GB" dirty="0" smtClean="0">
                <a:latin typeface="+mj-lt"/>
              </a:rPr>
              <a:t>In </a:t>
            </a:r>
            <a:r>
              <a:rPr lang="en-GB" dirty="0">
                <a:latin typeface="+mj-lt"/>
              </a:rPr>
              <a:t>September 2000, the Indian Council on Medical Research (ICMR) published Ethical Guidelines for Biomedical Research on Human Subjects, </a:t>
            </a:r>
            <a:r>
              <a:rPr lang="en-GB" dirty="0" smtClean="0">
                <a:latin typeface="+mj-lt"/>
              </a:rPr>
              <a:t>a good example </a:t>
            </a:r>
            <a:r>
              <a:rPr lang="en-GB" dirty="0">
                <a:latin typeface="+mj-lt"/>
              </a:rPr>
              <a:t>of a high-quality developing country </a:t>
            </a:r>
            <a:r>
              <a:rPr lang="en-GB" dirty="0" smtClean="0">
                <a:latin typeface="+mj-lt"/>
              </a:rPr>
              <a:t>document. </a:t>
            </a:r>
            <a:r>
              <a:rPr lang="en-GB" dirty="0">
                <a:latin typeface="+mj-lt"/>
              </a:rPr>
              <a:t>The ICMR proposed that 12 general principles be considered in designing research projects involving human subjects: </a:t>
            </a:r>
            <a:endParaRPr lang="en-GB" dirty="0" smtClean="0">
              <a:latin typeface="+mj-lt"/>
            </a:endParaRPr>
          </a:p>
          <a:p>
            <a:pPr marL="1947863" lvl="3" indent="-403225">
              <a:buFont typeface="+mj-lt"/>
              <a:buAutoNum type="arabicPeriod"/>
            </a:pPr>
            <a:r>
              <a:rPr lang="en-GB" dirty="0" smtClean="0">
                <a:latin typeface="+mj-lt"/>
              </a:rPr>
              <a:t>essentiality </a:t>
            </a:r>
            <a:r>
              <a:rPr lang="en-GB" dirty="0">
                <a:latin typeface="+mj-lt"/>
              </a:rPr>
              <a:t>(of the research); </a:t>
            </a:r>
            <a:endParaRPr lang="en-GB" dirty="0" smtClean="0">
              <a:latin typeface="+mj-lt"/>
            </a:endParaRPr>
          </a:p>
          <a:p>
            <a:pPr marL="1947863" lvl="3" indent="-403225">
              <a:buFont typeface="+mj-lt"/>
              <a:buAutoNum type="arabicPeriod"/>
            </a:pPr>
            <a:r>
              <a:rPr lang="en-GB" dirty="0" smtClean="0">
                <a:latin typeface="+mj-lt"/>
              </a:rPr>
              <a:t>voluntariness</a:t>
            </a:r>
            <a:r>
              <a:rPr lang="en-GB" dirty="0">
                <a:latin typeface="+mj-lt"/>
              </a:rPr>
              <a:t>, informed consent, and community agreement; </a:t>
            </a:r>
            <a:endParaRPr lang="en-GB" dirty="0" smtClean="0">
              <a:latin typeface="+mj-lt"/>
            </a:endParaRPr>
          </a:p>
          <a:p>
            <a:pPr marL="1947863" lvl="3" indent="-403225">
              <a:buFont typeface="+mj-lt"/>
              <a:buAutoNum type="arabicPeriod"/>
            </a:pPr>
            <a:r>
              <a:rPr lang="en-GB" dirty="0" smtClean="0">
                <a:latin typeface="+mj-lt"/>
              </a:rPr>
              <a:t>non-exploitation</a:t>
            </a:r>
            <a:r>
              <a:rPr lang="en-GB" dirty="0">
                <a:latin typeface="+mj-lt"/>
              </a:rPr>
              <a:t>; </a:t>
            </a:r>
            <a:endParaRPr lang="en-GB" dirty="0" smtClean="0">
              <a:latin typeface="+mj-lt"/>
            </a:endParaRPr>
          </a:p>
          <a:p>
            <a:pPr marL="1947863" lvl="3" indent="-403225">
              <a:buFont typeface="+mj-lt"/>
              <a:buAutoNum type="arabicPeriod"/>
            </a:pPr>
            <a:r>
              <a:rPr lang="en-GB" dirty="0" smtClean="0">
                <a:latin typeface="+mj-lt"/>
              </a:rPr>
              <a:t>privacy </a:t>
            </a:r>
            <a:r>
              <a:rPr lang="en-GB" dirty="0">
                <a:latin typeface="+mj-lt"/>
              </a:rPr>
              <a:t>and confidentiality; </a:t>
            </a:r>
            <a:endParaRPr lang="en-GB" dirty="0" smtClean="0">
              <a:latin typeface="+mj-lt"/>
            </a:endParaRPr>
          </a:p>
          <a:p>
            <a:pPr marL="1947863" lvl="3" indent="-403225">
              <a:buFont typeface="+mj-lt"/>
              <a:buAutoNum type="arabicPeriod"/>
            </a:pPr>
            <a:r>
              <a:rPr lang="en-GB" dirty="0" smtClean="0">
                <a:latin typeface="+mj-lt"/>
              </a:rPr>
              <a:t>precaution </a:t>
            </a:r>
            <a:r>
              <a:rPr lang="en-GB" dirty="0">
                <a:latin typeface="+mj-lt"/>
              </a:rPr>
              <a:t>and risk minimization; </a:t>
            </a:r>
            <a:endParaRPr lang="en-GB" dirty="0" smtClean="0">
              <a:latin typeface="+mj-lt"/>
            </a:endParaRPr>
          </a:p>
          <a:p>
            <a:pPr marL="1947863" lvl="3" indent="-403225">
              <a:buFont typeface="+mj-lt"/>
              <a:buAutoNum type="arabicPeriod"/>
            </a:pPr>
            <a:r>
              <a:rPr lang="en-GB" dirty="0" smtClean="0">
                <a:latin typeface="+mj-lt"/>
              </a:rPr>
              <a:t>professional </a:t>
            </a:r>
            <a:r>
              <a:rPr lang="en-GB" dirty="0">
                <a:latin typeface="+mj-lt"/>
              </a:rPr>
              <a:t>competence; </a:t>
            </a:r>
            <a:endParaRPr lang="en-GB" dirty="0" smtClean="0">
              <a:latin typeface="+mj-lt"/>
            </a:endParaRPr>
          </a:p>
          <a:p>
            <a:pPr marL="1947863" lvl="3" indent="-403225">
              <a:buFont typeface="+mj-lt"/>
              <a:buAutoNum type="arabicPeriod"/>
            </a:pPr>
            <a:r>
              <a:rPr lang="en-GB" dirty="0" smtClean="0">
                <a:latin typeface="+mj-lt"/>
              </a:rPr>
              <a:t>accountability </a:t>
            </a:r>
            <a:r>
              <a:rPr lang="en-GB" dirty="0">
                <a:latin typeface="+mj-lt"/>
              </a:rPr>
              <a:t>and transparency; </a:t>
            </a:r>
            <a:endParaRPr lang="en-GB" dirty="0" smtClean="0">
              <a:latin typeface="+mj-lt"/>
            </a:endParaRPr>
          </a:p>
          <a:p>
            <a:pPr marL="1947863" lvl="3" indent="-403225">
              <a:buFont typeface="+mj-lt"/>
              <a:buAutoNum type="arabicPeriod"/>
            </a:pPr>
            <a:r>
              <a:rPr lang="en-GB" dirty="0" smtClean="0">
                <a:latin typeface="+mj-lt"/>
              </a:rPr>
              <a:t>maximization </a:t>
            </a:r>
            <a:r>
              <a:rPr lang="en-GB" dirty="0">
                <a:latin typeface="+mj-lt"/>
              </a:rPr>
              <a:t>of the public interest and of distributive justice; </a:t>
            </a:r>
            <a:endParaRPr lang="en-GB" dirty="0" smtClean="0">
              <a:latin typeface="+mj-lt"/>
            </a:endParaRPr>
          </a:p>
          <a:p>
            <a:pPr marL="1947863" lvl="3" indent="-403225">
              <a:buFont typeface="+mj-lt"/>
              <a:buAutoNum type="arabicPeriod"/>
            </a:pPr>
            <a:r>
              <a:rPr lang="en-GB" dirty="0" smtClean="0">
                <a:latin typeface="+mj-lt"/>
              </a:rPr>
              <a:t>institutional </a:t>
            </a:r>
            <a:r>
              <a:rPr lang="en-GB" dirty="0">
                <a:latin typeface="+mj-lt"/>
              </a:rPr>
              <a:t>arrangements; </a:t>
            </a:r>
            <a:endParaRPr lang="en-GB" dirty="0" smtClean="0">
              <a:latin typeface="+mj-lt"/>
            </a:endParaRPr>
          </a:p>
          <a:p>
            <a:pPr marL="1947863" lvl="3" indent="-403225">
              <a:buFont typeface="+mj-lt"/>
              <a:buAutoNum type="arabicPeriod"/>
            </a:pPr>
            <a:r>
              <a:rPr lang="en-GB" dirty="0" smtClean="0">
                <a:latin typeface="+mj-lt"/>
              </a:rPr>
              <a:t> public </a:t>
            </a:r>
            <a:r>
              <a:rPr lang="en-GB" dirty="0">
                <a:latin typeface="+mj-lt"/>
              </a:rPr>
              <a:t>domain; </a:t>
            </a:r>
            <a:endParaRPr lang="en-GB" dirty="0" smtClean="0">
              <a:latin typeface="+mj-lt"/>
            </a:endParaRPr>
          </a:p>
          <a:p>
            <a:pPr marL="1947863" lvl="3" indent="-403225">
              <a:buFont typeface="+mj-lt"/>
              <a:buAutoNum type="arabicPeriod"/>
            </a:pPr>
            <a:r>
              <a:rPr lang="en-GB" dirty="0">
                <a:latin typeface="+mj-lt"/>
              </a:rPr>
              <a:t> </a:t>
            </a:r>
            <a:r>
              <a:rPr lang="en-GB" dirty="0" smtClean="0">
                <a:latin typeface="+mj-lt"/>
              </a:rPr>
              <a:t>totality </a:t>
            </a:r>
            <a:r>
              <a:rPr lang="en-GB" dirty="0">
                <a:latin typeface="+mj-lt"/>
              </a:rPr>
              <a:t>of responsibility; and </a:t>
            </a:r>
            <a:endParaRPr lang="en-GB" dirty="0" smtClean="0">
              <a:latin typeface="+mj-lt"/>
            </a:endParaRPr>
          </a:p>
          <a:p>
            <a:pPr marL="1947863" lvl="3" indent="-403225">
              <a:buFont typeface="+mj-lt"/>
              <a:buAutoNum type="arabicPeriod"/>
            </a:pPr>
            <a:r>
              <a:rPr lang="en-GB" dirty="0" smtClean="0">
                <a:latin typeface="+mj-lt"/>
              </a:rPr>
              <a:t> </a:t>
            </a:r>
            <a:r>
              <a:rPr lang="en-GB" dirty="0">
                <a:latin typeface="+mj-lt"/>
              </a:rPr>
              <a:t>compliance.</a:t>
            </a:r>
          </a:p>
        </p:txBody>
      </p:sp>
      <p:sp>
        <p:nvSpPr>
          <p:cNvPr id="8" name="Rechthoek 7"/>
          <p:cNvSpPr/>
          <p:nvPr/>
        </p:nvSpPr>
        <p:spPr>
          <a:xfrm>
            <a:off x="1915318" y="5812136"/>
            <a:ext cx="9487086" cy="400110"/>
          </a:xfrm>
          <a:prstGeom prst="rect">
            <a:avLst/>
          </a:prstGeom>
          <a:solidFill>
            <a:schemeClr val="bg2"/>
          </a:solidFill>
          <a:ln>
            <a:solidFill>
              <a:srgbClr val="7030A0"/>
            </a:solidFill>
          </a:ln>
        </p:spPr>
        <p:txBody>
          <a:bodyPr wrap="square">
            <a:spAutoFit/>
          </a:bodyPr>
          <a:lstStyle/>
          <a:p>
            <a:r>
              <a:rPr lang="en-GB" sz="2000" dirty="0" smtClean="0">
                <a:latin typeface="+mj-lt"/>
              </a:rPr>
              <a:t>Research issues </a:t>
            </a:r>
            <a:r>
              <a:rPr lang="en-GB" sz="2000" dirty="0">
                <a:latin typeface="+mj-lt"/>
              </a:rPr>
              <a:t>have to be settled before a research study in a developing country </a:t>
            </a:r>
            <a:r>
              <a:rPr lang="en-GB" sz="2000" dirty="0" smtClean="0">
                <a:latin typeface="+mj-lt"/>
              </a:rPr>
              <a:t>starts….</a:t>
            </a:r>
            <a:endParaRPr lang="en-GB" sz="2000" dirty="0">
              <a:latin typeface="+mj-lt"/>
            </a:endParaRPr>
          </a:p>
        </p:txBody>
      </p:sp>
    </p:spTree>
    <p:extLst>
      <p:ext uri="{BB962C8B-B14F-4D97-AF65-F5344CB8AC3E}">
        <p14:creationId xmlns:p14="http://schemas.microsoft.com/office/powerpoint/2010/main" val="3969323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
        <p:nvSpPr>
          <p:cNvPr id="6" name="Rechthoek 5"/>
          <p:cNvSpPr/>
          <p:nvPr/>
        </p:nvSpPr>
        <p:spPr>
          <a:xfrm>
            <a:off x="3265444" y="765898"/>
            <a:ext cx="5626990" cy="400110"/>
          </a:xfrm>
          <a:prstGeom prst="rect">
            <a:avLst/>
          </a:prstGeom>
        </p:spPr>
        <p:txBody>
          <a:bodyPr wrap="none">
            <a:spAutoFit/>
          </a:bodyPr>
          <a:lstStyle/>
          <a:p>
            <a:r>
              <a:rPr lang="en-GB" sz="2000" dirty="0"/>
              <a:t>http://jid.oxfordjournals.org/content/189/5/930.full</a:t>
            </a:r>
          </a:p>
        </p:txBody>
      </p:sp>
      <p:sp>
        <p:nvSpPr>
          <p:cNvPr id="7" name="Rechthoek 1"/>
          <p:cNvSpPr/>
          <p:nvPr/>
        </p:nvSpPr>
        <p:spPr>
          <a:xfrm>
            <a:off x="3038908" y="319203"/>
            <a:ext cx="6187078" cy="400110"/>
          </a:xfrm>
          <a:prstGeom prst="rect">
            <a:avLst/>
          </a:prstGeom>
        </p:spPr>
        <p:txBody>
          <a:bodyPr wrap="none">
            <a:spAutoFit/>
          </a:bodyPr>
          <a:lstStyle/>
          <a:p>
            <a:r>
              <a:rPr lang="en-GB" sz="2000" dirty="0" smtClean="0"/>
              <a:t>On: Ethical </a:t>
            </a:r>
            <a:r>
              <a:rPr lang="en-GB" sz="2000" dirty="0"/>
              <a:t>Clinical Research in Developing </a:t>
            </a:r>
            <a:r>
              <a:rPr lang="en-GB" sz="2000" dirty="0" smtClean="0"/>
              <a:t>Countries see: </a:t>
            </a:r>
            <a:endParaRPr lang="en-GB" sz="2000" dirty="0"/>
          </a:p>
        </p:txBody>
      </p:sp>
    </p:spTree>
    <p:extLst>
      <p:ext uri="{BB962C8B-B14F-4D97-AF65-F5344CB8AC3E}">
        <p14:creationId xmlns:p14="http://schemas.microsoft.com/office/powerpoint/2010/main" val="2446622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80158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Medical Research Ethics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Changes in Research Ethics</a:t>
            </a:r>
            <a:endParaRPr lang="en-GB" sz="2000" dirty="0"/>
          </a:p>
        </p:txBody>
      </p:sp>
      <p:cxnSp>
        <p:nvCxnSpPr>
          <p:cNvPr id="11" name="Rechte verbindingslijn 10"/>
          <p:cNvCxnSpPr/>
          <p:nvPr/>
        </p:nvCxnSpPr>
        <p:spPr>
          <a:xfrm flipV="1">
            <a:off x="467704" y="1126977"/>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ekstvak 9"/>
          <p:cNvSpPr txBox="1"/>
          <p:nvPr/>
        </p:nvSpPr>
        <p:spPr>
          <a:xfrm>
            <a:off x="412130" y="1358067"/>
            <a:ext cx="6711481" cy="1323439"/>
          </a:xfrm>
          <a:prstGeom prst="rect">
            <a:avLst/>
          </a:prstGeom>
          <a:noFill/>
        </p:spPr>
        <p:txBody>
          <a:bodyPr wrap="square" rtlCol="0">
            <a:spAutoFit/>
          </a:bodyPr>
          <a:lstStyle/>
          <a:p>
            <a:r>
              <a:rPr lang="en-GB" sz="2000" dirty="0" smtClean="0">
                <a:latin typeface="+mj-lt"/>
              </a:rPr>
              <a:t>Throughout history, humans have been interested in finding cures for their diseases. Treatments could be herbs, traditional medicine, surgery, bloodletting, sacrifices, exorcism, spiritual procedures,  etc. </a:t>
            </a:r>
            <a:endParaRPr lang="en-GB" sz="2000" dirty="0">
              <a:latin typeface="+mj-lt"/>
            </a:endParaRPr>
          </a:p>
        </p:txBody>
      </p:sp>
      <p:pic>
        <p:nvPicPr>
          <p:cNvPr id="5" name="Afbeelding 4"/>
          <p:cNvPicPr>
            <a:picLocks noChangeAspect="1"/>
          </p:cNvPicPr>
          <p:nvPr/>
        </p:nvPicPr>
        <p:blipFill>
          <a:blip r:embed="rId2"/>
          <a:stretch>
            <a:fillRect/>
          </a:stretch>
        </p:blipFill>
        <p:spPr>
          <a:xfrm>
            <a:off x="8070356" y="1216348"/>
            <a:ext cx="3332048" cy="1870027"/>
          </a:xfrm>
          <a:prstGeom prst="rect">
            <a:avLst/>
          </a:prstGeom>
        </p:spPr>
      </p:pic>
      <p:sp>
        <p:nvSpPr>
          <p:cNvPr id="15" name="Rechthoek 14"/>
          <p:cNvSpPr/>
          <p:nvPr/>
        </p:nvSpPr>
        <p:spPr>
          <a:xfrm>
            <a:off x="9020446" y="3101187"/>
            <a:ext cx="1431867" cy="369332"/>
          </a:xfrm>
          <a:prstGeom prst="rect">
            <a:avLst/>
          </a:prstGeom>
        </p:spPr>
        <p:txBody>
          <a:bodyPr wrap="none">
            <a:spAutoFit/>
          </a:bodyPr>
          <a:lstStyle/>
          <a:p>
            <a:r>
              <a:rPr lang="en-GB" i="1" dirty="0" smtClean="0"/>
              <a:t>‘Bloodletting’</a:t>
            </a:r>
            <a:endParaRPr lang="en-GB" i="1" dirty="0"/>
          </a:p>
        </p:txBody>
      </p:sp>
      <p:grpSp>
        <p:nvGrpSpPr>
          <p:cNvPr id="19" name="Groep 18"/>
          <p:cNvGrpSpPr/>
          <p:nvPr/>
        </p:nvGrpSpPr>
        <p:grpSpPr>
          <a:xfrm>
            <a:off x="412130" y="2915049"/>
            <a:ext cx="10998820" cy="3470294"/>
            <a:chOff x="412130" y="2915049"/>
            <a:chExt cx="10998820" cy="3470294"/>
          </a:xfrm>
        </p:grpSpPr>
        <p:sp>
          <p:nvSpPr>
            <p:cNvPr id="8" name="Tekstvak 7"/>
            <p:cNvSpPr txBox="1"/>
            <p:nvPr/>
          </p:nvSpPr>
          <p:spPr>
            <a:xfrm>
              <a:off x="412130" y="2915049"/>
              <a:ext cx="7421252" cy="3170099"/>
            </a:xfrm>
            <a:prstGeom prst="rect">
              <a:avLst/>
            </a:prstGeom>
            <a:noFill/>
          </p:spPr>
          <p:txBody>
            <a:bodyPr wrap="square" rtlCol="0">
              <a:spAutoFit/>
            </a:bodyPr>
            <a:lstStyle/>
            <a:p>
              <a:pPr>
                <a:spcAft>
                  <a:spcPts val="1200"/>
                </a:spcAft>
              </a:pPr>
              <a:r>
                <a:rPr lang="en-GB" sz="2000" dirty="0" smtClean="0">
                  <a:latin typeface="+mj-lt"/>
                </a:rPr>
                <a:t>Over the last few hundred years, humans have attempted to improve medical therapies by understanding the </a:t>
              </a:r>
              <a:r>
                <a:rPr lang="en-GB" sz="2000" b="1" dirty="0" smtClean="0">
                  <a:solidFill>
                    <a:srgbClr val="7030A0"/>
                  </a:solidFill>
                  <a:latin typeface="+mj-lt"/>
                </a:rPr>
                <a:t>underlying physical causes </a:t>
              </a:r>
              <a:r>
                <a:rPr lang="en-GB" sz="2000" dirty="0" smtClean="0">
                  <a:latin typeface="+mj-lt"/>
                </a:rPr>
                <a:t>of the disease and the </a:t>
              </a:r>
              <a:r>
                <a:rPr lang="en-GB" sz="2000" b="1" dirty="0" smtClean="0">
                  <a:solidFill>
                    <a:srgbClr val="7030A0"/>
                  </a:solidFill>
                  <a:latin typeface="+mj-lt"/>
                </a:rPr>
                <a:t>functioning of the human body</a:t>
              </a:r>
              <a:r>
                <a:rPr lang="en-GB" sz="2000" dirty="0" smtClean="0">
                  <a:latin typeface="+mj-lt"/>
                </a:rPr>
                <a:t>. </a:t>
              </a:r>
              <a:endParaRPr lang="en-GB" sz="1200" dirty="0">
                <a:latin typeface="+mj-lt"/>
              </a:endParaRPr>
            </a:p>
            <a:p>
              <a:pPr>
                <a:spcAft>
                  <a:spcPts val="1200"/>
                </a:spcAft>
              </a:pPr>
              <a:r>
                <a:rPr lang="en-GB" sz="2000" dirty="0" smtClean="0">
                  <a:latin typeface="+mj-lt"/>
                </a:rPr>
                <a:t>Using the same ‘scientific’ approach that was behind the ‘discovery’ (mapping) of the world and the ‘discovery’ of the laws of nature in physics, our understanding of </a:t>
              </a:r>
              <a:r>
                <a:rPr lang="en-GB" sz="2000" b="1" dirty="0" smtClean="0">
                  <a:solidFill>
                    <a:srgbClr val="7030A0"/>
                  </a:solidFill>
                  <a:latin typeface="+mj-lt"/>
                </a:rPr>
                <a:t>Anatomy and Physiology </a:t>
              </a:r>
              <a:r>
                <a:rPr lang="en-GB" sz="2000" dirty="0" smtClean="0">
                  <a:latin typeface="+mj-lt"/>
                </a:rPr>
                <a:t>has advanced very much through this. </a:t>
              </a:r>
            </a:p>
            <a:p>
              <a:pPr>
                <a:spcAft>
                  <a:spcPts val="1200"/>
                </a:spcAft>
              </a:pPr>
              <a:r>
                <a:rPr lang="en-GB" sz="2000" dirty="0" smtClean="0">
                  <a:latin typeface="+mj-lt"/>
                </a:rPr>
                <a:t>This in turn has significantly advanced the development of new medical therapies. </a:t>
              </a:r>
              <a:endParaRPr lang="en-GB" sz="2000" dirty="0">
                <a:latin typeface="+mj-lt"/>
              </a:endParaRPr>
            </a:p>
          </p:txBody>
        </p:sp>
        <p:sp>
          <p:nvSpPr>
            <p:cNvPr id="17" name="Rechthoek 16"/>
            <p:cNvSpPr/>
            <p:nvPr/>
          </p:nvSpPr>
          <p:spPr>
            <a:xfrm>
              <a:off x="8474142" y="6016011"/>
              <a:ext cx="2343077" cy="369332"/>
            </a:xfrm>
            <a:prstGeom prst="rect">
              <a:avLst/>
            </a:prstGeom>
          </p:spPr>
          <p:txBody>
            <a:bodyPr wrap="none">
              <a:spAutoFit/>
            </a:bodyPr>
            <a:lstStyle/>
            <a:p>
              <a:r>
                <a:rPr lang="en-GB" i="1" dirty="0" smtClean="0"/>
                <a:t>‘discovery of the world’</a:t>
              </a:r>
              <a:endParaRPr lang="en-GB" i="1" dirty="0"/>
            </a:p>
          </p:txBody>
        </p:sp>
        <p:pic>
          <p:nvPicPr>
            <p:cNvPr id="18" name="Afbeelding 17"/>
            <p:cNvPicPr>
              <a:picLocks noChangeAspect="1"/>
            </p:cNvPicPr>
            <p:nvPr/>
          </p:nvPicPr>
          <p:blipFill rotWithShape="1">
            <a:blip r:embed="rId3"/>
            <a:srcRect l="5085" t="2979" r="5019" b="4072"/>
            <a:stretch/>
          </p:blipFill>
          <p:spPr>
            <a:xfrm>
              <a:off x="8078902" y="3681887"/>
              <a:ext cx="3332048" cy="2334124"/>
            </a:xfrm>
            <a:prstGeom prst="rect">
              <a:avLst/>
            </a:prstGeom>
          </p:spPr>
        </p:pic>
      </p:grpSp>
    </p:spTree>
    <p:extLst>
      <p:ext uri="{BB962C8B-B14F-4D97-AF65-F5344CB8AC3E}">
        <p14:creationId xmlns:p14="http://schemas.microsoft.com/office/powerpoint/2010/main" val="400143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76249" y="440796"/>
            <a:ext cx="8015817"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Medical Research Ethics</a:t>
            </a: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Changes in Research Ethics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2" name="Tekstvak 11"/>
          <p:cNvSpPr txBox="1"/>
          <p:nvPr/>
        </p:nvSpPr>
        <p:spPr>
          <a:xfrm>
            <a:off x="467704" y="1478149"/>
            <a:ext cx="5889717" cy="3016210"/>
          </a:xfrm>
          <a:prstGeom prst="rect">
            <a:avLst/>
          </a:prstGeom>
          <a:noFill/>
        </p:spPr>
        <p:txBody>
          <a:bodyPr wrap="square" rtlCol="0">
            <a:spAutoFit/>
          </a:bodyPr>
          <a:lstStyle/>
          <a:p>
            <a:pPr>
              <a:spcAft>
                <a:spcPts val="600"/>
              </a:spcAft>
            </a:pPr>
            <a:r>
              <a:rPr lang="en-GB" sz="2000" dirty="0" smtClean="0">
                <a:latin typeface="+mj-lt"/>
              </a:rPr>
              <a:t>A special problem with the study of the functioning of the human body is that it evokes many ethical problems. </a:t>
            </a:r>
          </a:p>
          <a:p>
            <a:r>
              <a:rPr lang="en-GB" sz="2000" dirty="0" smtClean="0">
                <a:latin typeface="+mj-lt"/>
              </a:rPr>
              <a:t>For example: </a:t>
            </a:r>
          </a:p>
          <a:p>
            <a:pPr marL="800100" lvl="1" indent="-342900">
              <a:buFont typeface="Arial" panose="020B0604020202020204" pitchFamily="34" charset="0"/>
              <a:buChar char="•"/>
            </a:pPr>
            <a:r>
              <a:rPr lang="en-GB" sz="2000" dirty="0" smtClean="0">
                <a:latin typeface="+mj-lt"/>
              </a:rPr>
              <a:t>is it ethically ok to cut open a dead human body in order to study how it functions when alive ?</a:t>
            </a:r>
          </a:p>
          <a:p>
            <a:pPr>
              <a:spcBef>
                <a:spcPts val="600"/>
              </a:spcBef>
              <a:spcAft>
                <a:spcPts val="600"/>
              </a:spcAft>
            </a:pPr>
            <a:r>
              <a:rPr lang="en-GB" sz="2000" dirty="0" smtClean="0">
                <a:latin typeface="+mj-lt"/>
              </a:rPr>
              <a:t>Today, in Western countries, you can decide in your testament to leave your body after death to science for further study ……. </a:t>
            </a:r>
          </a:p>
        </p:txBody>
      </p:sp>
      <p:pic>
        <p:nvPicPr>
          <p:cNvPr id="4" name="Afbeelding 3"/>
          <p:cNvPicPr>
            <a:picLocks noChangeAspect="1"/>
          </p:cNvPicPr>
          <p:nvPr/>
        </p:nvPicPr>
        <p:blipFill>
          <a:blip r:embed="rId2"/>
          <a:stretch>
            <a:fillRect/>
          </a:stretch>
        </p:blipFill>
        <p:spPr>
          <a:xfrm>
            <a:off x="6542254" y="1532022"/>
            <a:ext cx="4921613" cy="2769029"/>
          </a:xfrm>
          <a:prstGeom prst="rect">
            <a:avLst/>
          </a:prstGeom>
        </p:spPr>
      </p:pic>
      <p:sp>
        <p:nvSpPr>
          <p:cNvPr id="5" name="Rechthoek 4"/>
          <p:cNvSpPr/>
          <p:nvPr/>
        </p:nvSpPr>
        <p:spPr>
          <a:xfrm>
            <a:off x="6861512" y="4434047"/>
            <a:ext cx="4283096" cy="369332"/>
          </a:xfrm>
          <a:prstGeom prst="rect">
            <a:avLst/>
          </a:prstGeom>
        </p:spPr>
        <p:txBody>
          <a:bodyPr wrap="none">
            <a:spAutoFit/>
          </a:bodyPr>
          <a:lstStyle/>
          <a:p>
            <a:r>
              <a:rPr lang="en-GB" i="1" dirty="0"/>
              <a:t>Rembrandt, The Anatomy Lesson of Dr. </a:t>
            </a:r>
            <a:r>
              <a:rPr lang="en-GB" i="1" dirty="0" err="1"/>
              <a:t>Tulp</a:t>
            </a:r>
            <a:endParaRPr lang="en-GB" i="1" dirty="0"/>
          </a:p>
        </p:txBody>
      </p:sp>
    </p:spTree>
    <p:extLst>
      <p:ext uri="{BB962C8B-B14F-4D97-AF65-F5344CB8AC3E}">
        <p14:creationId xmlns:p14="http://schemas.microsoft.com/office/powerpoint/2010/main" val="2325122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76249" y="440796"/>
            <a:ext cx="8015817"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Medical Research Ethics</a:t>
            </a: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Changes in Research Ethics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3" name="Tekstvak 12"/>
          <p:cNvSpPr txBox="1"/>
          <p:nvPr/>
        </p:nvSpPr>
        <p:spPr>
          <a:xfrm>
            <a:off x="412130" y="1367007"/>
            <a:ext cx="11111003" cy="1323439"/>
          </a:xfrm>
          <a:prstGeom prst="rect">
            <a:avLst/>
          </a:prstGeom>
          <a:noFill/>
        </p:spPr>
        <p:txBody>
          <a:bodyPr wrap="square" rtlCol="0">
            <a:spAutoFit/>
          </a:bodyPr>
          <a:lstStyle/>
          <a:p>
            <a:r>
              <a:rPr lang="en-GB" sz="2000" dirty="0" smtClean="0">
                <a:latin typeface="+mj-lt"/>
              </a:rPr>
              <a:t>To study the function and diseases of the human body in more detail, you must not only study dead bodies, but also living ones. No matter how much basic research and animal experimentation has been conducted on a given device, the risks and benefits it poses for humans cannot be adequately determined until it is actually used on humans. </a:t>
            </a:r>
          </a:p>
        </p:txBody>
      </p:sp>
      <p:sp>
        <p:nvSpPr>
          <p:cNvPr id="3" name="Rechthoek 2"/>
          <p:cNvSpPr/>
          <p:nvPr/>
        </p:nvSpPr>
        <p:spPr>
          <a:xfrm>
            <a:off x="412130" y="2764202"/>
            <a:ext cx="10871822" cy="707886"/>
          </a:xfrm>
          <a:prstGeom prst="rect">
            <a:avLst/>
          </a:prstGeom>
        </p:spPr>
        <p:txBody>
          <a:bodyPr wrap="none">
            <a:spAutoFit/>
          </a:bodyPr>
          <a:lstStyle/>
          <a:p>
            <a:pPr marL="0" lvl="1"/>
            <a:r>
              <a:rPr lang="en-GB" sz="2000" dirty="0" smtClean="0">
                <a:solidFill>
                  <a:srgbClr val="000000"/>
                </a:solidFill>
                <a:latin typeface="Calibri Light" panose="020F0302020204030204"/>
              </a:rPr>
              <a:t>The key question that is addressed in medical research ethics is: </a:t>
            </a:r>
          </a:p>
          <a:p>
            <a:pPr marL="800100" lvl="2" indent="-342900">
              <a:buFont typeface="Arial" panose="020B0604020202020204" pitchFamily="34" charset="0"/>
              <a:buChar char="•"/>
            </a:pPr>
            <a:r>
              <a:rPr lang="en-GB" sz="2000" b="1" dirty="0" smtClean="0">
                <a:solidFill>
                  <a:srgbClr val="7030A0"/>
                </a:solidFill>
                <a:latin typeface="Calibri Light" panose="020F0302020204030204"/>
              </a:rPr>
              <a:t>under what conditions </a:t>
            </a:r>
            <a:r>
              <a:rPr lang="en-GB" sz="2000" dirty="0" smtClean="0">
                <a:latin typeface="Calibri Light" panose="020F0302020204030204"/>
              </a:rPr>
              <a:t>is </a:t>
            </a:r>
            <a:r>
              <a:rPr lang="en-GB" sz="2000" dirty="0">
                <a:latin typeface="Calibri Light" panose="020F0302020204030204"/>
              </a:rPr>
              <a:t>it ethically ok to do </a:t>
            </a:r>
            <a:r>
              <a:rPr lang="en-GB" sz="2000" dirty="0" smtClean="0">
                <a:latin typeface="Calibri Light" panose="020F0302020204030204"/>
              </a:rPr>
              <a:t>certain types of research experiments </a:t>
            </a:r>
            <a:r>
              <a:rPr lang="en-GB" sz="2000" dirty="0">
                <a:latin typeface="Calibri Light" panose="020F0302020204030204"/>
              </a:rPr>
              <a:t>on </a:t>
            </a:r>
            <a:r>
              <a:rPr lang="en-GB" sz="2000" dirty="0" smtClean="0">
                <a:latin typeface="Calibri Light" panose="020F0302020204030204"/>
              </a:rPr>
              <a:t>humans? </a:t>
            </a:r>
            <a:endParaRPr lang="en-GB" sz="2000" dirty="0">
              <a:latin typeface="Calibri Light" panose="020F0302020204030204"/>
            </a:endParaRPr>
          </a:p>
        </p:txBody>
      </p:sp>
      <p:sp>
        <p:nvSpPr>
          <p:cNvPr id="15" name="Rechthoek 14"/>
          <p:cNvSpPr/>
          <p:nvPr/>
        </p:nvSpPr>
        <p:spPr>
          <a:xfrm>
            <a:off x="407339" y="3756361"/>
            <a:ext cx="11055429" cy="1938992"/>
          </a:xfrm>
          <a:prstGeom prst="rect">
            <a:avLst/>
          </a:prstGeom>
        </p:spPr>
        <p:txBody>
          <a:bodyPr wrap="square">
            <a:spAutoFit/>
          </a:bodyPr>
          <a:lstStyle/>
          <a:p>
            <a:pPr marL="0" lvl="1"/>
            <a:r>
              <a:rPr lang="en-GB" sz="2000" dirty="0" smtClean="0">
                <a:solidFill>
                  <a:srgbClr val="000000"/>
                </a:solidFill>
                <a:latin typeface="Calibri Light" panose="020F0302020204030204"/>
              </a:rPr>
              <a:t>The answer to this question became especially urgent after some clearly unethical practices took place: </a:t>
            </a:r>
          </a:p>
          <a:p>
            <a:pPr marL="800100" lvl="2" indent="-342900">
              <a:buFont typeface="Arial" panose="020B0604020202020204" pitchFamily="34" charset="0"/>
              <a:buChar char="•"/>
            </a:pPr>
            <a:r>
              <a:rPr lang="en-GB" sz="2000" dirty="0">
                <a:solidFill>
                  <a:srgbClr val="000000"/>
                </a:solidFill>
                <a:latin typeface="Calibri Light" panose="020F0302020204030204"/>
              </a:rPr>
              <a:t>World War II German ‘medical experiments’ on Jews, Gypsies and Slavic people</a:t>
            </a:r>
          </a:p>
          <a:p>
            <a:pPr marL="800100" lvl="2" indent="-342900">
              <a:buFont typeface="Arial" panose="020B0604020202020204" pitchFamily="34" charset="0"/>
              <a:buChar char="•"/>
            </a:pPr>
            <a:r>
              <a:rPr lang="en-GB" sz="2000" dirty="0">
                <a:solidFill>
                  <a:srgbClr val="000000"/>
                </a:solidFill>
                <a:latin typeface="Calibri Light" panose="020F0302020204030204"/>
              </a:rPr>
              <a:t>World War II Japanese </a:t>
            </a:r>
            <a:r>
              <a:rPr lang="en-GB" sz="2000" dirty="0" smtClean="0">
                <a:solidFill>
                  <a:srgbClr val="000000"/>
                </a:solidFill>
                <a:latin typeface="Calibri Light" panose="020F0302020204030204"/>
              </a:rPr>
              <a:t>‘medical experiments’ </a:t>
            </a:r>
            <a:r>
              <a:rPr lang="en-GB" sz="2000" dirty="0">
                <a:solidFill>
                  <a:srgbClr val="000000"/>
                </a:solidFill>
                <a:latin typeface="Calibri Light" panose="020F0302020204030204"/>
              </a:rPr>
              <a:t>on Chinese prisoners of war in Manchuria</a:t>
            </a:r>
          </a:p>
          <a:p>
            <a:pPr marL="800100" lvl="2" indent="-342900">
              <a:buFont typeface="Arial" panose="020B0604020202020204" pitchFamily="34" charset="0"/>
              <a:buChar char="•"/>
            </a:pPr>
            <a:r>
              <a:rPr lang="en-GB" sz="2000" dirty="0">
                <a:solidFill>
                  <a:srgbClr val="000000"/>
                </a:solidFill>
                <a:latin typeface="Calibri Light" panose="020F0302020204030204"/>
              </a:rPr>
              <a:t>US Tuskegee Syphilis study, a 1932-1972 ‘study in nature’ of untreated syphilis in 412 African American </a:t>
            </a:r>
            <a:r>
              <a:rPr lang="en-GB" sz="2000" dirty="0" smtClean="0">
                <a:solidFill>
                  <a:srgbClr val="000000"/>
                </a:solidFill>
                <a:latin typeface="Calibri Light" panose="020F0302020204030204"/>
              </a:rPr>
              <a:t>men (see next slide). </a:t>
            </a:r>
          </a:p>
          <a:p>
            <a:pPr marL="800100" lvl="2" indent="-342900">
              <a:buFont typeface="Arial" panose="020B0604020202020204" pitchFamily="34" charset="0"/>
              <a:buChar char="•"/>
            </a:pPr>
            <a:r>
              <a:rPr lang="en-GB" sz="2000" dirty="0" smtClean="0">
                <a:solidFill>
                  <a:srgbClr val="000000"/>
                </a:solidFill>
                <a:latin typeface="Calibri Light" panose="020F0302020204030204"/>
              </a:rPr>
              <a:t>and others…..</a:t>
            </a:r>
            <a:endParaRPr lang="en-GB" sz="2000" dirty="0">
              <a:solidFill>
                <a:srgbClr val="000000"/>
              </a:solidFill>
              <a:latin typeface="Calibri Light" panose="020F0302020204030204"/>
            </a:endParaRPr>
          </a:p>
        </p:txBody>
      </p:sp>
      <p:sp>
        <p:nvSpPr>
          <p:cNvPr id="16" name="Tekstvak 15"/>
          <p:cNvSpPr txBox="1"/>
          <p:nvPr/>
        </p:nvSpPr>
        <p:spPr>
          <a:xfrm>
            <a:off x="7107258" y="5758750"/>
            <a:ext cx="4295146" cy="400110"/>
          </a:xfrm>
          <a:prstGeom prst="rect">
            <a:avLst/>
          </a:prstGeom>
          <a:solidFill>
            <a:schemeClr val="bg2"/>
          </a:solidFill>
          <a:ln>
            <a:solidFill>
              <a:srgbClr val="7030A0"/>
            </a:solidFill>
          </a:ln>
        </p:spPr>
        <p:txBody>
          <a:bodyPr wrap="square" rtlCol="0">
            <a:spAutoFit/>
          </a:bodyPr>
          <a:lstStyle/>
          <a:p>
            <a:r>
              <a:rPr lang="en-GB" sz="2000" dirty="0" smtClean="0">
                <a:latin typeface="+mj-lt"/>
              </a:rPr>
              <a:t>Tomorrow’s medicine is today’s research</a:t>
            </a:r>
          </a:p>
        </p:txBody>
      </p:sp>
    </p:spTree>
    <p:extLst>
      <p:ext uri="{BB962C8B-B14F-4D97-AF65-F5344CB8AC3E}">
        <p14:creationId xmlns:p14="http://schemas.microsoft.com/office/powerpoint/2010/main" val="22714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76249" y="440796"/>
            <a:ext cx="8015817"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The Tuskegee Syphilis study</a:t>
            </a: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Changes in Research Ethics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3" name="Tekstvak 12"/>
          <p:cNvSpPr txBox="1"/>
          <p:nvPr/>
        </p:nvSpPr>
        <p:spPr>
          <a:xfrm>
            <a:off x="379552" y="1331632"/>
            <a:ext cx="11111003" cy="1015663"/>
          </a:xfrm>
          <a:prstGeom prst="rect">
            <a:avLst/>
          </a:prstGeom>
          <a:noFill/>
        </p:spPr>
        <p:txBody>
          <a:bodyPr wrap="square" rtlCol="0">
            <a:spAutoFit/>
          </a:bodyPr>
          <a:lstStyle/>
          <a:p>
            <a:r>
              <a:rPr lang="en-GB" sz="2000" dirty="0" smtClean="0">
                <a:latin typeface="+mj-lt"/>
              </a:rPr>
              <a:t>1932 USA research </a:t>
            </a:r>
            <a:r>
              <a:rPr lang="en-GB" sz="2000" dirty="0">
                <a:latin typeface="+mj-lt"/>
              </a:rPr>
              <a:t>aimed at </a:t>
            </a:r>
            <a:r>
              <a:rPr lang="en-GB" sz="2000" dirty="0" smtClean="0">
                <a:latin typeface="+mj-lt"/>
              </a:rPr>
              <a:t>determining </a:t>
            </a:r>
            <a:r>
              <a:rPr lang="en-GB" sz="2000" dirty="0">
                <a:latin typeface="+mj-lt"/>
              </a:rPr>
              <a:t>the </a:t>
            </a:r>
            <a:r>
              <a:rPr lang="en-GB" sz="2000" b="1" dirty="0">
                <a:solidFill>
                  <a:srgbClr val="7030A0"/>
                </a:solidFill>
                <a:latin typeface="+mj-lt"/>
              </a:rPr>
              <a:t>natural course </a:t>
            </a:r>
            <a:r>
              <a:rPr lang="en-GB" sz="2000" dirty="0">
                <a:latin typeface="+mj-lt"/>
              </a:rPr>
              <a:t>of untreated, latent syphilis in black males and the possibilities for mass treatment under the belief that </a:t>
            </a:r>
            <a:r>
              <a:rPr lang="en-GB" sz="2000" b="1" dirty="0">
                <a:solidFill>
                  <a:srgbClr val="7030A0"/>
                </a:solidFill>
                <a:latin typeface="+mj-lt"/>
              </a:rPr>
              <a:t>antisyphilitic </a:t>
            </a:r>
            <a:r>
              <a:rPr lang="en-GB" sz="2000" b="1" dirty="0" err="1">
                <a:solidFill>
                  <a:srgbClr val="7030A0"/>
                </a:solidFill>
                <a:latin typeface="+mj-lt"/>
              </a:rPr>
              <a:t>tx</a:t>
            </a:r>
            <a:r>
              <a:rPr lang="en-GB" sz="2000" b="1" dirty="0">
                <a:solidFill>
                  <a:srgbClr val="7030A0"/>
                </a:solidFill>
                <a:latin typeface="+mj-lt"/>
              </a:rPr>
              <a:t> </a:t>
            </a:r>
            <a:r>
              <a:rPr lang="en-GB" sz="2000" dirty="0" smtClean="0">
                <a:latin typeface="+mj-lt"/>
              </a:rPr>
              <a:t>(a pharmaceutical drug) was </a:t>
            </a:r>
            <a:r>
              <a:rPr lang="en-GB" sz="2000" dirty="0">
                <a:latin typeface="+mj-lt"/>
              </a:rPr>
              <a:t>unnecessary</a:t>
            </a:r>
            <a:r>
              <a:rPr lang="en-GB" sz="2000" dirty="0" smtClean="0">
                <a:latin typeface="+mj-lt"/>
              </a:rPr>
              <a:t>. The </a:t>
            </a:r>
            <a:r>
              <a:rPr lang="en-GB" sz="2000" dirty="0">
                <a:latin typeface="+mj-lt"/>
              </a:rPr>
              <a:t>town of Tuskegee was found to have the highest rate of </a:t>
            </a:r>
            <a:r>
              <a:rPr lang="en-GB" sz="2000" dirty="0" smtClean="0">
                <a:latin typeface="+mj-lt"/>
              </a:rPr>
              <a:t>syphilis.  </a:t>
            </a:r>
          </a:p>
        </p:txBody>
      </p:sp>
      <p:sp>
        <p:nvSpPr>
          <p:cNvPr id="17" name="Content Placeholder 4"/>
          <p:cNvSpPr txBox="1">
            <a:spLocks/>
          </p:cNvSpPr>
          <p:nvPr/>
        </p:nvSpPr>
        <p:spPr>
          <a:xfrm>
            <a:off x="2201333" y="4051300"/>
            <a:ext cx="4040188" cy="3671888"/>
          </a:xfrm>
          <a:prstGeom prst="rect">
            <a:avLst/>
          </a:prstGeo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endParaRPr lang="en-US" altLang="en-US" dirty="0" smtClean="0">
              <a:latin typeface="Bookman Old Style" panose="02050604050505020204" pitchFamily="18" charset="0"/>
              <a:cs typeface="Times New Roman" panose="02020603050405020304" pitchFamily="18" charset="0"/>
            </a:endParaRPr>
          </a:p>
        </p:txBody>
      </p:sp>
      <p:sp>
        <p:nvSpPr>
          <p:cNvPr id="18" name="Tekstvak 17"/>
          <p:cNvSpPr txBox="1"/>
          <p:nvPr/>
        </p:nvSpPr>
        <p:spPr>
          <a:xfrm>
            <a:off x="379551" y="2408960"/>
            <a:ext cx="11111003" cy="1631216"/>
          </a:xfrm>
          <a:prstGeom prst="rect">
            <a:avLst/>
          </a:prstGeom>
          <a:noFill/>
        </p:spPr>
        <p:txBody>
          <a:bodyPr wrap="square" rtlCol="0">
            <a:spAutoFit/>
          </a:bodyPr>
          <a:lstStyle/>
          <a:p>
            <a:r>
              <a:rPr lang="en-GB" sz="2000" dirty="0" smtClean="0">
                <a:latin typeface="+mj-lt"/>
              </a:rPr>
              <a:t>The subjects were syphilitic </a:t>
            </a:r>
            <a:r>
              <a:rPr lang="en-GB" sz="2000" dirty="0">
                <a:latin typeface="+mj-lt"/>
              </a:rPr>
              <a:t>black males between 26-60 </a:t>
            </a:r>
            <a:r>
              <a:rPr lang="en-GB" sz="2000" dirty="0" smtClean="0">
                <a:latin typeface="+mj-lt"/>
              </a:rPr>
              <a:t>yrs. There was no </a:t>
            </a:r>
            <a:r>
              <a:rPr lang="en-GB" sz="2000" dirty="0">
                <a:latin typeface="+mj-lt"/>
              </a:rPr>
              <a:t>intention of providing any </a:t>
            </a:r>
            <a:r>
              <a:rPr lang="en-GB" sz="2000" dirty="0" smtClean="0">
                <a:latin typeface="+mj-lt"/>
              </a:rPr>
              <a:t>treatment. They </a:t>
            </a:r>
            <a:r>
              <a:rPr lang="en-GB" sz="2000" dirty="0">
                <a:latin typeface="+mj-lt"/>
              </a:rPr>
              <a:t>were told they were ill and were promised free care. The subjects were not told they were participating in an </a:t>
            </a:r>
            <a:r>
              <a:rPr lang="en-GB" sz="2000" dirty="0" smtClean="0">
                <a:latin typeface="+mj-lt"/>
              </a:rPr>
              <a:t>experiment. 400 </a:t>
            </a:r>
            <a:r>
              <a:rPr lang="en-GB" sz="2000" dirty="0">
                <a:latin typeface="+mj-lt"/>
              </a:rPr>
              <a:t>syphilitic males, as well as 200 uninfected controls. Most of the men were given either non-effective therapy or inadequate doses. The 1st published report came in 1936. the whole experiment was scheduled for at least 6/12 years. </a:t>
            </a:r>
          </a:p>
        </p:txBody>
      </p:sp>
      <p:sp>
        <p:nvSpPr>
          <p:cNvPr id="19" name="Tekstvak 18"/>
          <p:cNvSpPr txBox="1"/>
          <p:nvPr/>
        </p:nvSpPr>
        <p:spPr>
          <a:xfrm>
            <a:off x="379551" y="4084546"/>
            <a:ext cx="11111003" cy="1015663"/>
          </a:xfrm>
          <a:prstGeom prst="rect">
            <a:avLst/>
          </a:prstGeom>
          <a:noFill/>
        </p:spPr>
        <p:txBody>
          <a:bodyPr wrap="square" rtlCol="0">
            <a:spAutoFit/>
          </a:bodyPr>
          <a:lstStyle/>
          <a:p>
            <a:r>
              <a:rPr lang="en-GB" sz="2000" dirty="0" smtClean="0">
                <a:latin typeface="+mj-lt"/>
              </a:rPr>
              <a:t>When </a:t>
            </a:r>
            <a:r>
              <a:rPr lang="en-GB" sz="2000" dirty="0">
                <a:latin typeface="+mj-lt"/>
              </a:rPr>
              <a:t>penicillin </a:t>
            </a:r>
            <a:r>
              <a:rPr lang="en-GB" sz="2000" dirty="0" smtClean="0">
                <a:latin typeface="+mj-lt"/>
              </a:rPr>
              <a:t>was invented and became </a:t>
            </a:r>
            <a:r>
              <a:rPr lang="en-GB" sz="2000" dirty="0">
                <a:latin typeface="+mj-lt"/>
              </a:rPr>
              <a:t>widely </a:t>
            </a:r>
            <a:r>
              <a:rPr lang="en-GB" sz="2000" dirty="0" smtClean="0">
                <a:latin typeface="+mj-lt"/>
              </a:rPr>
              <a:t>available around 1945, </a:t>
            </a:r>
            <a:r>
              <a:rPr lang="en-GB" sz="2000" dirty="0">
                <a:latin typeface="+mj-lt"/>
              </a:rPr>
              <a:t>the men did not receive </a:t>
            </a:r>
            <a:r>
              <a:rPr lang="en-GB" sz="2000" dirty="0" smtClean="0">
                <a:latin typeface="+mj-lt"/>
              </a:rPr>
              <a:t>this. In </a:t>
            </a:r>
            <a:r>
              <a:rPr lang="en-GB" sz="2000" dirty="0">
                <a:latin typeface="+mj-lt"/>
              </a:rPr>
              <a:t>1969, a committee decided that the study should be </a:t>
            </a:r>
            <a:r>
              <a:rPr lang="en-GB" sz="2000" dirty="0" smtClean="0">
                <a:latin typeface="+mj-lt"/>
              </a:rPr>
              <a:t>continued. Only </a:t>
            </a:r>
            <a:r>
              <a:rPr lang="en-GB" sz="2000" dirty="0">
                <a:latin typeface="+mj-lt"/>
              </a:rPr>
              <a:t>in 1972 did the department of health, education, and welfare halt the </a:t>
            </a:r>
            <a:r>
              <a:rPr lang="en-GB" sz="2000" dirty="0" smtClean="0">
                <a:latin typeface="+mj-lt"/>
              </a:rPr>
              <a:t>experiment</a:t>
            </a:r>
            <a:r>
              <a:rPr lang="en-GB" sz="2000" dirty="0">
                <a:latin typeface="+mj-lt"/>
              </a:rPr>
              <a:t>. </a:t>
            </a:r>
          </a:p>
        </p:txBody>
      </p:sp>
      <p:sp>
        <p:nvSpPr>
          <p:cNvPr id="4" name="Rechthoek 3"/>
          <p:cNvSpPr/>
          <p:nvPr/>
        </p:nvSpPr>
        <p:spPr>
          <a:xfrm>
            <a:off x="379551" y="5199332"/>
            <a:ext cx="11102458" cy="1015663"/>
          </a:xfrm>
          <a:prstGeom prst="rect">
            <a:avLst/>
          </a:prstGeom>
        </p:spPr>
        <p:txBody>
          <a:bodyPr wrap="square">
            <a:spAutoFit/>
          </a:bodyPr>
          <a:lstStyle/>
          <a:p>
            <a:pPr lvl="0"/>
            <a:r>
              <a:rPr lang="en-GB" sz="2000" dirty="0">
                <a:solidFill>
                  <a:srgbClr val="000000"/>
                </a:solidFill>
                <a:latin typeface="Calibri Light" panose="020F0302020204030204"/>
              </a:rPr>
              <a:t>In 1972, an investigatory panel was established which issued a report the following year and found that the study had been “ethically unjustified” and argued that penicillin should have been provided to the men. </a:t>
            </a:r>
          </a:p>
          <a:p>
            <a:pPr lvl="0"/>
            <a:r>
              <a:rPr lang="en-GB" sz="2000" dirty="0">
                <a:solidFill>
                  <a:srgbClr val="000000"/>
                </a:solidFill>
                <a:latin typeface="Calibri Light" panose="020F0302020204030204"/>
              </a:rPr>
              <a:t>74 of the test subjects were still </a:t>
            </a:r>
            <a:r>
              <a:rPr lang="en-GB" sz="2000" dirty="0" smtClean="0">
                <a:solidFill>
                  <a:srgbClr val="000000"/>
                </a:solidFill>
                <a:latin typeface="Calibri Light" panose="020F0302020204030204"/>
              </a:rPr>
              <a:t>alive; more </a:t>
            </a:r>
            <a:r>
              <a:rPr lang="en-GB" sz="2000" dirty="0">
                <a:solidFill>
                  <a:srgbClr val="000000"/>
                </a:solidFill>
                <a:latin typeface="Calibri Light" panose="020F0302020204030204"/>
              </a:rPr>
              <a:t>than 100 had died directly from advanced </a:t>
            </a:r>
            <a:r>
              <a:rPr lang="en-GB" sz="2000" dirty="0" smtClean="0">
                <a:solidFill>
                  <a:srgbClr val="000000"/>
                </a:solidFill>
                <a:latin typeface="Calibri Light" panose="020F0302020204030204"/>
              </a:rPr>
              <a:t>syphilitic. </a:t>
            </a:r>
            <a:endParaRPr lang="en-GB" sz="2000" dirty="0">
              <a:solidFill>
                <a:srgbClr val="000000"/>
              </a:solidFill>
              <a:latin typeface="Calibri Light" panose="020F0302020204030204"/>
            </a:endParaRPr>
          </a:p>
        </p:txBody>
      </p:sp>
      <p:sp>
        <p:nvSpPr>
          <p:cNvPr id="3" name="Tekstvak 2"/>
          <p:cNvSpPr txBox="1"/>
          <p:nvPr/>
        </p:nvSpPr>
        <p:spPr>
          <a:xfrm>
            <a:off x="6677520" y="413059"/>
            <a:ext cx="4724884" cy="707886"/>
          </a:xfrm>
          <a:prstGeom prst="rect">
            <a:avLst/>
          </a:prstGeom>
          <a:solidFill>
            <a:schemeClr val="bg2"/>
          </a:solidFill>
          <a:ln>
            <a:solidFill>
              <a:srgbClr val="7030A0"/>
            </a:solidFill>
          </a:ln>
        </p:spPr>
        <p:txBody>
          <a:bodyPr wrap="square" rtlCol="0">
            <a:spAutoFit/>
          </a:bodyPr>
          <a:lstStyle/>
          <a:p>
            <a:pPr algn="ctr"/>
            <a:r>
              <a:rPr lang="en-GB" sz="2000" smtClean="0">
                <a:latin typeface="+mj-lt"/>
              </a:rPr>
              <a:t>Syphilis </a:t>
            </a:r>
            <a:r>
              <a:rPr lang="en-GB" sz="2000" dirty="0">
                <a:latin typeface="+mj-lt"/>
              </a:rPr>
              <a:t>is a </a:t>
            </a:r>
            <a:r>
              <a:rPr lang="en-GB" sz="2000">
                <a:latin typeface="+mj-lt"/>
              </a:rPr>
              <a:t>sexually </a:t>
            </a:r>
            <a:r>
              <a:rPr lang="en-GB" sz="2000" smtClean="0">
                <a:latin typeface="+mj-lt"/>
              </a:rPr>
              <a:t>transmitted, </a:t>
            </a:r>
            <a:r>
              <a:rPr lang="en-GB" sz="2000" dirty="0">
                <a:latin typeface="+mj-lt"/>
              </a:rPr>
              <a:t>bacterial infection, currently treated with antibiotics</a:t>
            </a:r>
          </a:p>
        </p:txBody>
      </p:sp>
    </p:spTree>
    <p:extLst>
      <p:ext uri="{BB962C8B-B14F-4D97-AF65-F5344CB8AC3E}">
        <p14:creationId xmlns:p14="http://schemas.microsoft.com/office/powerpoint/2010/main" val="232031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76249" y="440796"/>
            <a:ext cx="80158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Nuremberg Code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Changes in Research Ethics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3" name="Tekstvak 12"/>
          <p:cNvSpPr txBox="1"/>
          <p:nvPr/>
        </p:nvSpPr>
        <p:spPr>
          <a:xfrm>
            <a:off x="412131" y="1367007"/>
            <a:ext cx="7701690" cy="1015663"/>
          </a:xfrm>
          <a:prstGeom prst="rect">
            <a:avLst/>
          </a:prstGeom>
          <a:noFill/>
        </p:spPr>
        <p:txBody>
          <a:bodyPr wrap="square" rtlCol="0">
            <a:spAutoFit/>
          </a:bodyPr>
          <a:lstStyle/>
          <a:p>
            <a:r>
              <a:rPr lang="en-GB" sz="2000" dirty="0" smtClean="0">
                <a:latin typeface="+mj-lt"/>
              </a:rPr>
              <a:t>Shocked by what took place in the WWII concentration camps, the world community in 1949 joined to sign a code for proper research ethics, known as </a:t>
            </a:r>
            <a:r>
              <a:rPr lang="en-GB" sz="2000" dirty="0">
                <a:latin typeface="+mj-lt"/>
              </a:rPr>
              <a:t>the Nuremberg </a:t>
            </a:r>
            <a:r>
              <a:rPr lang="en-GB" sz="2000" dirty="0" smtClean="0">
                <a:latin typeface="+mj-lt"/>
              </a:rPr>
              <a:t>Code. (Nuremberg is a city in Germany.) </a:t>
            </a:r>
          </a:p>
        </p:txBody>
      </p:sp>
      <p:sp>
        <p:nvSpPr>
          <p:cNvPr id="10" name="Tekstvak 9"/>
          <p:cNvSpPr txBox="1"/>
          <p:nvPr/>
        </p:nvSpPr>
        <p:spPr>
          <a:xfrm>
            <a:off x="412130" y="2526507"/>
            <a:ext cx="10230470" cy="1631216"/>
          </a:xfrm>
          <a:prstGeom prst="rect">
            <a:avLst/>
          </a:prstGeom>
          <a:noFill/>
        </p:spPr>
        <p:txBody>
          <a:bodyPr wrap="square" rtlCol="0">
            <a:spAutoFit/>
          </a:bodyPr>
          <a:lstStyle/>
          <a:p>
            <a:r>
              <a:rPr lang="en-GB" sz="2000" dirty="0" smtClean="0">
                <a:latin typeface="+mj-lt"/>
              </a:rPr>
              <a:t>The core of this code is that unless an individual </a:t>
            </a:r>
            <a:r>
              <a:rPr lang="en-GB" sz="2000" b="1" dirty="0" smtClean="0">
                <a:solidFill>
                  <a:srgbClr val="7030A0"/>
                </a:solidFill>
                <a:latin typeface="+mj-lt"/>
              </a:rPr>
              <a:t>voluntarily consents </a:t>
            </a:r>
            <a:r>
              <a:rPr lang="en-GB" sz="2000" dirty="0" smtClean="0">
                <a:latin typeface="+mj-lt"/>
              </a:rPr>
              <a:t>to participate in a medical experiment, he or she may not be used as a research subject.  Proper voluntary consent requires: </a:t>
            </a:r>
          </a:p>
          <a:p>
            <a:pPr marL="800100" lvl="1" indent="-342900">
              <a:buFont typeface="Arial" panose="020B0604020202020204" pitchFamily="34" charset="0"/>
              <a:buChar char="•"/>
            </a:pPr>
            <a:r>
              <a:rPr lang="en-GB" sz="2000" b="1" dirty="0" smtClean="0">
                <a:solidFill>
                  <a:srgbClr val="7030A0"/>
                </a:solidFill>
                <a:latin typeface="+mj-lt"/>
              </a:rPr>
              <a:t>the capacity to consent</a:t>
            </a:r>
          </a:p>
          <a:p>
            <a:pPr marL="800100" lvl="1" indent="-342900">
              <a:buFont typeface="Arial" panose="020B0604020202020204" pitchFamily="34" charset="0"/>
              <a:buChar char="•"/>
            </a:pPr>
            <a:r>
              <a:rPr lang="en-GB" sz="2000" b="1" dirty="0" smtClean="0">
                <a:solidFill>
                  <a:srgbClr val="7030A0"/>
                </a:solidFill>
                <a:latin typeface="+mj-lt"/>
              </a:rPr>
              <a:t>freedom from coercion</a:t>
            </a:r>
          </a:p>
          <a:p>
            <a:pPr marL="800100" lvl="1" indent="-342900">
              <a:buFont typeface="Arial" panose="020B0604020202020204" pitchFamily="34" charset="0"/>
              <a:buChar char="•"/>
            </a:pPr>
            <a:r>
              <a:rPr lang="en-GB" sz="2000" b="1" dirty="0" smtClean="0">
                <a:solidFill>
                  <a:srgbClr val="7030A0"/>
                </a:solidFill>
                <a:latin typeface="+mj-lt"/>
              </a:rPr>
              <a:t>comprehension of the risk and benefits of the research</a:t>
            </a:r>
          </a:p>
        </p:txBody>
      </p:sp>
      <p:sp>
        <p:nvSpPr>
          <p:cNvPr id="12" name="Tekstvak 11"/>
          <p:cNvSpPr txBox="1"/>
          <p:nvPr/>
        </p:nvSpPr>
        <p:spPr>
          <a:xfrm>
            <a:off x="412130" y="4272645"/>
            <a:ext cx="9392270" cy="1323439"/>
          </a:xfrm>
          <a:prstGeom prst="rect">
            <a:avLst/>
          </a:prstGeom>
          <a:noFill/>
        </p:spPr>
        <p:txBody>
          <a:bodyPr wrap="square" rtlCol="0">
            <a:spAutoFit/>
          </a:bodyPr>
          <a:lstStyle/>
          <a:p>
            <a:r>
              <a:rPr lang="en-GB" sz="2000" dirty="0" smtClean="0">
                <a:latin typeface="+mj-lt"/>
              </a:rPr>
              <a:t>The Code also states that researchers have to show that their experiments </a:t>
            </a:r>
          </a:p>
          <a:p>
            <a:pPr marL="800100" lvl="1" indent="-342900">
              <a:buFont typeface="Arial" panose="020B0604020202020204" pitchFamily="34" charset="0"/>
              <a:buChar char="•"/>
            </a:pPr>
            <a:r>
              <a:rPr lang="en-GB" sz="2000" b="1" dirty="0" smtClean="0">
                <a:solidFill>
                  <a:srgbClr val="7030A0"/>
                </a:solidFill>
                <a:latin typeface="+mj-lt"/>
              </a:rPr>
              <a:t>offered a favourable risk-benefit ratio to their subjects</a:t>
            </a:r>
          </a:p>
          <a:p>
            <a:pPr marL="800100" lvl="1" indent="-342900">
              <a:buFont typeface="Arial" panose="020B0604020202020204" pitchFamily="34" charset="0"/>
              <a:buChar char="•"/>
            </a:pPr>
            <a:r>
              <a:rPr lang="en-GB" sz="2000" b="1" dirty="0" smtClean="0">
                <a:solidFill>
                  <a:srgbClr val="7030A0"/>
                </a:solidFill>
                <a:latin typeface="+mj-lt"/>
              </a:rPr>
              <a:t>were properly designed</a:t>
            </a:r>
          </a:p>
          <a:p>
            <a:pPr marL="800100" lvl="1" indent="-342900">
              <a:buFont typeface="Arial" panose="020B0604020202020204" pitchFamily="34" charset="0"/>
              <a:buChar char="•"/>
            </a:pPr>
            <a:r>
              <a:rPr lang="en-GB" sz="2000" b="1" dirty="0" smtClean="0">
                <a:solidFill>
                  <a:srgbClr val="7030A0"/>
                </a:solidFill>
                <a:latin typeface="+mj-lt"/>
              </a:rPr>
              <a:t>permitted subjects to withdraw at any time. </a:t>
            </a:r>
          </a:p>
        </p:txBody>
      </p:sp>
      <p:sp>
        <p:nvSpPr>
          <p:cNvPr id="16" name="Tekstvak 15"/>
          <p:cNvSpPr txBox="1"/>
          <p:nvPr/>
        </p:nvSpPr>
        <p:spPr>
          <a:xfrm>
            <a:off x="1402921" y="5765619"/>
            <a:ext cx="9999483" cy="400110"/>
          </a:xfrm>
          <a:prstGeom prst="rect">
            <a:avLst/>
          </a:prstGeom>
          <a:solidFill>
            <a:schemeClr val="bg2"/>
          </a:solidFill>
          <a:ln>
            <a:solidFill>
              <a:srgbClr val="7030A0"/>
            </a:solidFill>
          </a:ln>
        </p:spPr>
        <p:txBody>
          <a:bodyPr wrap="square" rtlCol="0">
            <a:spAutoFit/>
          </a:bodyPr>
          <a:lstStyle/>
          <a:p>
            <a:r>
              <a:rPr lang="en-GB" sz="2000" dirty="0" smtClean="0">
                <a:latin typeface="+mj-lt"/>
              </a:rPr>
              <a:t>And: prisoners, children and patients in mental hospital should not be used as research subjects.  </a:t>
            </a:r>
          </a:p>
        </p:txBody>
      </p:sp>
      <p:pic>
        <p:nvPicPr>
          <p:cNvPr id="3" name="Afbeelding 2"/>
          <p:cNvPicPr>
            <a:picLocks noChangeAspect="1"/>
          </p:cNvPicPr>
          <p:nvPr/>
        </p:nvPicPr>
        <p:blipFill>
          <a:blip r:embed="rId2"/>
          <a:stretch>
            <a:fillRect/>
          </a:stretch>
        </p:blipFill>
        <p:spPr>
          <a:xfrm>
            <a:off x="8113821" y="-7484"/>
            <a:ext cx="4066325" cy="2472326"/>
          </a:xfrm>
          <a:prstGeom prst="rect">
            <a:avLst/>
          </a:prstGeom>
        </p:spPr>
      </p:pic>
    </p:spTree>
    <p:extLst>
      <p:ext uri="{BB962C8B-B14F-4D97-AF65-F5344CB8AC3E}">
        <p14:creationId xmlns:p14="http://schemas.microsoft.com/office/powerpoint/2010/main" val="311921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76249" y="440796"/>
            <a:ext cx="8015817"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Declaration of Helsinki principles</a:t>
            </a: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Changes in Research Ethics</a:t>
            </a:r>
            <a:endParaRPr lang="en-GB" sz="2000" dirty="0"/>
          </a:p>
        </p:txBody>
      </p:sp>
      <p:cxnSp>
        <p:nvCxnSpPr>
          <p:cNvPr id="11" name="Rechte verbindingslijn 10"/>
          <p:cNvCxnSpPr/>
          <p:nvPr/>
        </p:nvCxnSpPr>
        <p:spPr>
          <a:xfrm flipV="1">
            <a:off x="551700" y="1115077"/>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3" name="Tekstvak 12"/>
          <p:cNvSpPr txBox="1"/>
          <p:nvPr/>
        </p:nvSpPr>
        <p:spPr>
          <a:xfrm>
            <a:off x="476249" y="1194444"/>
            <a:ext cx="11085603" cy="707886"/>
          </a:xfrm>
          <a:prstGeom prst="rect">
            <a:avLst/>
          </a:prstGeom>
          <a:noFill/>
        </p:spPr>
        <p:txBody>
          <a:bodyPr wrap="square" rtlCol="0">
            <a:spAutoFit/>
          </a:bodyPr>
          <a:lstStyle/>
          <a:p>
            <a:r>
              <a:rPr lang="en-GB" sz="2000" dirty="0" smtClean="0">
                <a:latin typeface="+mj-lt"/>
              </a:rPr>
              <a:t>In 1964, the Nuremberg code was updated to the </a:t>
            </a:r>
            <a:r>
              <a:rPr lang="en-GB" sz="2000" b="1" dirty="0" smtClean="0">
                <a:solidFill>
                  <a:srgbClr val="7030A0"/>
                </a:solidFill>
                <a:latin typeface="+mj-lt"/>
              </a:rPr>
              <a:t>Helsinki Declaration</a:t>
            </a:r>
            <a:r>
              <a:rPr lang="en-GB" sz="2000" dirty="0" smtClean="0">
                <a:latin typeface="+mj-lt"/>
              </a:rPr>
              <a:t>. It has been updated several times since then</a:t>
            </a:r>
            <a:r>
              <a:rPr lang="en-GB" sz="2000" dirty="0">
                <a:latin typeface="+mj-lt"/>
              </a:rPr>
              <a:t>. The Declaration governs international research ethics </a:t>
            </a:r>
            <a:r>
              <a:rPr lang="en-GB" sz="2000" dirty="0" smtClean="0">
                <a:latin typeface="+mj-lt"/>
              </a:rPr>
              <a:t>related to </a:t>
            </a:r>
            <a:r>
              <a:rPr lang="en-GB" sz="2000" b="1" dirty="0" smtClean="0">
                <a:solidFill>
                  <a:srgbClr val="7030A0"/>
                </a:solidFill>
                <a:latin typeface="+mj-lt"/>
              </a:rPr>
              <a:t>experiments on humans</a:t>
            </a:r>
            <a:r>
              <a:rPr lang="en-GB" sz="2000" dirty="0" smtClean="0">
                <a:latin typeface="+mj-lt"/>
              </a:rPr>
              <a:t>.  </a:t>
            </a:r>
          </a:p>
        </p:txBody>
      </p:sp>
      <p:sp>
        <p:nvSpPr>
          <p:cNvPr id="15" name="Tekstvak 14"/>
          <p:cNvSpPr txBox="1"/>
          <p:nvPr/>
        </p:nvSpPr>
        <p:spPr>
          <a:xfrm>
            <a:off x="476249" y="1955390"/>
            <a:ext cx="11431499" cy="4401205"/>
          </a:xfrm>
          <a:prstGeom prst="rect">
            <a:avLst/>
          </a:prstGeom>
          <a:noFill/>
        </p:spPr>
        <p:txBody>
          <a:bodyPr wrap="square" rtlCol="0">
            <a:spAutoFit/>
          </a:bodyPr>
          <a:lstStyle/>
          <a:p>
            <a:r>
              <a:rPr lang="en-GB" sz="2000" dirty="0" smtClean="0">
                <a:latin typeface="+mj-lt"/>
              </a:rPr>
              <a:t>The Declaration deals with four main issues: </a:t>
            </a:r>
          </a:p>
          <a:p>
            <a:pPr marL="914400" lvl="1" indent="-457200">
              <a:spcBef>
                <a:spcPts val="600"/>
              </a:spcBef>
              <a:buFont typeface="+mj-lt"/>
              <a:buAutoNum type="arabicPeriod"/>
            </a:pPr>
            <a:r>
              <a:rPr lang="en-GB" sz="2000" dirty="0" smtClean="0">
                <a:latin typeface="+mj-lt"/>
              </a:rPr>
              <a:t>respect for the </a:t>
            </a:r>
            <a:r>
              <a:rPr lang="en-GB" sz="2000" b="1" dirty="0" smtClean="0">
                <a:solidFill>
                  <a:srgbClr val="7030A0"/>
                </a:solidFill>
                <a:latin typeface="+mj-lt"/>
              </a:rPr>
              <a:t>autonomy of the participants </a:t>
            </a:r>
            <a:r>
              <a:rPr lang="en-GB" sz="2000" dirty="0" smtClean="0">
                <a:latin typeface="+mj-lt"/>
              </a:rPr>
              <a:t>in the research, e.g. </a:t>
            </a:r>
          </a:p>
          <a:p>
            <a:pPr marL="1371600" lvl="2" indent="-228600">
              <a:buFont typeface="Arial" panose="020B0604020202020204" pitchFamily="34" charset="0"/>
              <a:buChar char="•"/>
            </a:pPr>
            <a:r>
              <a:rPr lang="en-GB" sz="2000" b="1" dirty="0">
                <a:solidFill>
                  <a:srgbClr val="7030A0"/>
                </a:solidFill>
                <a:latin typeface="+mj-lt"/>
              </a:rPr>
              <a:t>Informed consent </a:t>
            </a:r>
            <a:r>
              <a:rPr lang="en-GB" sz="2000" dirty="0">
                <a:latin typeface="+mj-lt"/>
              </a:rPr>
              <a:t>from research participants is </a:t>
            </a:r>
            <a:r>
              <a:rPr lang="en-GB" sz="2000" dirty="0" smtClean="0">
                <a:latin typeface="+mj-lt"/>
              </a:rPr>
              <a:t>necessary including Information, comprehension</a:t>
            </a:r>
            <a:r>
              <a:rPr lang="en-GB" sz="2000" dirty="0">
                <a:latin typeface="+mj-lt"/>
              </a:rPr>
              <a:t>, </a:t>
            </a:r>
            <a:r>
              <a:rPr lang="en-GB" sz="2000" dirty="0" smtClean="0">
                <a:latin typeface="+mj-lt"/>
              </a:rPr>
              <a:t>and voluntary participation.</a:t>
            </a:r>
          </a:p>
          <a:p>
            <a:pPr marL="914400" lvl="1" indent="-457200">
              <a:spcBef>
                <a:spcPts val="600"/>
              </a:spcBef>
              <a:buFont typeface="+mj-lt"/>
              <a:buAutoNum type="arabicPeriod"/>
            </a:pPr>
            <a:r>
              <a:rPr lang="en-GB" sz="2000" dirty="0" smtClean="0">
                <a:latin typeface="+mj-lt"/>
              </a:rPr>
              <a:t>the </a:t>
            </a:r>
            <a:r>
              <a:rPr lang="en-GB" sz="2000" b="1" dirty="0" smtClean="0">
                <a:solidFill>
                  <a:srgbClr val="7030A0"/>
                </a:solidFill>
                <a:latin typeface="+mj-lt"/>
              </a:rPr>
              <a:t>risk of harm</a:t>
            </a:r>
            <a:r>
              <a:rPr lang="en-GB" sz="2000" dirty="0">
                <a:solidFill>
                  <a:srgbClr val="000000"/>
                </a:solidFill>
                <a:latin typeface="Calibri Light" panose="020F0302020204030204"/>
              </a:rPr>
              <a:t>, e.g. </a:t>
            </a:r>
            <a:endParaRPr lang="en-GB" sz="2000" b="1" dirty="0" smtClean="0">
              <a:solidFill>
                <a:srgbClr val="7030A0"/>
              </a:solidFill>
              <a:latin typeface="+mj-lt"/>
            </a:endParaRPr>
          </a:p>
          <a:p>
            <a:pPr marL="1371600" lvl="2" indent="-228600">
              <a:buFont typeface="Arial" panose="020B0604020202020204" pitchFamily="34" charset="0"/>
              <a:buChar char="•"/>
            </a:pPr>
            <a:r>
              <a:rPr lang="en-GB" sz="2000" dirty="0" smtClean="0">
                <a:latin typeface="+mj-lt"/>
              </a:rPr>
              <a:t>Risks </a:t>
            </a:r>
            <a:r>
              <a:rPr lang="en-GB" sz="2000" dirty="0">
                <a:latin typeface="+mj-lt"/>
              </a:rPr>
              <a:t>should </a:t>
            </a:r>
            <a:r>
              <a:rPr lang="en-GB" sz="2000" dirty="0" smtClean="0">
                <a:latin typeface="+mj-lt"/>
              </a:rPr>
              <a:t>be minimal and not </a:t>
            </a:r>
            <a:r>
              <a:rPr lang="en-GB" sz="2000" dirty="0">
                <a:latin typeface="+mj-lt"/>
              </a:rPr>
              <a:t>exceed </a:t>
            </a:r>
            <a:r>
              <a:rPr lang="en-GB" sz="2000" dirty="0" smtClean="0">
                <a:latin typeface="+mj-lt"/>
              </a:rPr>
              <a:t>benefits.</a:t>
            </a:r>
          </a:p>
          <a:p>
            <a:pPr marL="1371600" lvl="2" indent="-228600">
              <a:buFont typeface="Arial" panose="020B0604020202020204" pitchFamily="34" charset="0"/>
              <a:buChar char="•"/>
            </a:pPr>
            <a:r>
              <a:rPr lang="en-GB" sz="2000" dirty="0" smtClean="0">
                <a:latin typeface="+mj-lt"/>
              </a:rPr>
              <a:t>The </a:t>
            </a:r>
            <a:r>
              <a:rPr lang="en-GB" sz="2000" dirty="0">
                <a:latin typeface="+mj-lt"/>
              </a:rPr>
              <a:t>interest of the research subject should always be given greater weight than those of </a:t>
            </a:r>
            <a:r>
              <a:rPr lang="en-GB" sz="2000" dirty="0" smtClean="0">
                <a:latin typeface="+mj-lt"/>
              </a:rPr>
              <a:t>society.</a:t>
            </a:r>
          </a:p>
          <a:p>
            <a:pPr marL="1371600" lvl="2" indent="-228600">
              <a:buFont typeface="Arial" panose="020B0604020202020204" pitchFamily="34" charset="0"/>
              <a:buChar char="•"/>
            </a:pPr>
            <a:r>
              <a:rPr lang="en-GB" sz="2000" dirty="0" smtClean="0">
                <a:latin typeface="+mj-lt"/>
              </a:rPr>
              <a:t>Research </a:t>
            </a:r>
            <a:r>
              <a:rPr lang="en-GB" sz="2000" dirty="0">
                <a:latin typeface="+mj-lt"/>
              </a:rPr>
              <a:t>should maximize possible benefits and minimize possible </a:t>
            </a:r>
            <a:r>
              <a:rPr lang="en-GB" sz="2000" dirty="0" smtClean="0">
                <a:latin typeface="+mj-lt"/>
              </a:rPr>
              <a:t>risks.</a:t>
            </a:r>
          </a:p>
          <a:p>
            <a:pPr marL="914400" lvl="1" indent="-457200">
              <a:spcBef>
                <a:spcPts val="600"/>
              </a:spcBef>
              <a:buFont typeface="+mj-lt"/>
              <a:buAutoNum type="arabicPeriod"/>
            </a:pPr>
            <a:r>
              <a:rPr lang="en-GB" sz="2000" dirty="0" smtClean="0">
                <a:latin typeface="+mj-lt"/>
              </a:rPr>
              <a:t>the </a:t>
            </a:r>
            <a:r>
              <a:rPr lang="en-GB" sz="2000" b="1" dirty="0" smtClean="0">
                <a:solidFill>
                  <a:srgbClr val="7030A0"/>
                </a:solidFill>
                <a:latin typeface="+mj-lt"/>
              </a:rPr>
              <a:t>value and quality of </a:t>
            </a:r>
            <a:r>
              <a:rPr lang="en-GB" sz="2000" b="1" dirty="0">
                <a:solidFill>
                  <a:srgbClr val="7030A0"/>
                </a:solidFill>
                <a:latin typeface="+mj-lt"/>
              </a:rPr>
              <a:t>the </a:t>
            </a:r>
            <a:r>
              <a:rPr lang="en-GB" sz="2000" b="1" dirty="0" smtClean="0">
                <a:solidFill>
                  <a:srgbClr val="7030A0"/>
                </a:solidFill>
                <a:latin typeface="+mj-lt"/>
              </a:rPr>
              <a:t>research</a:t>
            </a:r>
            <a:r>
              <a:rPr lang="en-GB" sz="2000" dirty="0">
                <a:solidFill>
                  <a:srgbClr val="000000"/>
                </a:solidFill>
                <a:latin typeface="Calibri Light" panose="020F0302020204030204"/>
              </a:rPr>
              <a:t>, e.g. </a:t>
            </a:r>
            <a:endParaRPr lang="en-GB" sz="2000" b="1" dirty="0" smtClean="0">
              <a:solidFill>
                <a:srgbClr val="7030A0"/>
              </a:solidFill>
              <a:latin typeface="+mj-lt"/>
            </a:endParaRPr>
          </a:p>
          <a:p>
            <a:pPr marL="1371600" lvl="2" indent="-228600">
              <a:buFont typeface="Arial" panose="020B0604020202020204" pitchFamily="34" charset="0"/>
              <a:buChar char="•"/>
            </a:pPr>
            <a:r>
              <a:rPr lang="en-GB" sz="2000" dirty="0" smtClean="0">
                <a:latin typeface="+mj-lt"/>
              </a:rPr>
              <a:t>Research </a:t>
            </a:r>
            <a:r>
              <a:rPr lang="en-GB" sz="2000" dirty="0">
                <a:latin typeface="+mj-lt"/>
              </a:rPr>
              <a:t>protocols should be reviewed by an independent committee prior to </a:t>
            </a:r>
            <a:r>
              <a:rPr lang="en-GB" sz="2000" dirty="0" smtClean="0">
                <a:latin typeface="+mj-lt"/>
              </a:rPr>
              <a:t>initiation.</a:t>
            </a:r>
          </a:p>
          <a:p>
            <a:pPr marL="1371600" lvl="2" indent="-228600">
              <a:buFont typeface="Arial" panose="020B0604020202020204" pitchFamily="34" charset="0"/>
              <a:buChar char="•"/>
            </a:pPr>
            <a:r>
              <a:rPr lang="en-GB" sz="2000" dirty="0" smtClean="0">
                <a:latin typeface="+mj-lt"/>
              </a:rPr>
              <a:t>Research </a:t>
            </a:r>
            <a:r>
              <a:rPr lang="en-GB" sz="2000" dirty="0">
                <a:latin typeface="+mj-lt"/>
              </a:rPr>
              <a:t>should be conducted by medically/scientifically qualified </a:t>
            </a:r>
            <a:r>
              <a:rPr lang="en-GB" sz="2000" dirty="0" smtClean="0">
                <a:latin typeface="+mj-lt"/>
              </a:rPr>
              <a:t>individuals.</a:t>
            </a:r>
            <a:endParaRPr lang="en-GB" sz="2000" dirty="0">
              <a:latin typeface="+mj-lt"/>
            </a:endParaRPr>
          </a:p>
          <a:p>
            <a:pPr marL="914400" lvl="1" indent="-457200">
              <a:spcBef>
                <a:spcPts val="600"/>
              </a:spcBef>
              <a:buFont typeface="+mj-lt"/>
              <a:buAutoNum type="arabicPeriod" startAt="4"/>
            </a:pPr>
            <a:r>
              <a:rPr lang="en-GB" sz="2000" dirty="0" smtClean="0">
                <a:latin typeface="+mj-lt"/>
              </a:rPr>
              <a:t>aspects of </a:t>
            </a:r>
            <a:r>
              <a:rPr lang="en-GB" sz="2000" b="1" dirty="0" smtClean="0">
                <a:solidFill>
                  <a:srgbClr val="7030A0"/>
                </a:solidFill>
                <a:latin typeface="+mj-lt"/>
              </a:rPr>
              <a:t>justice</a:t>
            </a:r>
            <a:r>
              <a:rPr lang="en-GB" sz="2000" dirty="0">
                <a:latin typeface="+mj-lt"/>
              </a:rPr>
              <a:t>, e.g. </a:t>
            </a:r>
            <a:endParaRPr lang="en-GB" sz="2000" dirty="0" smtClean="0">
              <a:latin typeface="+mj-lt"/>
            </a:endParaRPr>
          </a:p>
          <a:p>
            <a:pPr marL="1371600" lvl="2" indent="-228600">
              <a:buFont typeface="Arial" panose="020B0604020202020204" pitchFamily="34" charset="0"/>
              <a:buChar char="•"/>
            </a:pPr>
            <a:r>
              <a:rPr lang="en-GB" sz="2000" dirty="0" smtClean="0">
                <a:latin typeface="+mj-lt"/>
              </a:rPr>
              <a:t>The </a:t>
            </a:r>
            <a:r>
              <a:rPr lang="en-GB" sz="2000" dirty="0">
                <a:latin typeface="+mj-lt"/>
              </a:rPr>
              <a:t>benefits and risks of research must be </a:t>
            </a:r>
            <a:r>
              <a:rPr lang="en-GB" sz="2000" dirty="0" smtClean="0">
                <a:latin typeface="+mj-lt"/>
              </a:rPr>
              <a:t>distributed fairly.</a:t>
            </a:r>
            <a:endParaRPr lang="en-GB" sz="2000" dirty="0">
              <a:latin typeface="+mj-lt"/>
            </a:endParaRPr>
          </a:p>
        </p:txBody>
      </p:sp>
      <p:pic>
        <p:nvPicPr>
          <p:cNvPr id="4" name="Afbeelding 3"/>
          <p:cNvPicPr>
            <a:picLocks noChangeAspect="1"/>
          </p:cNvPicPr>
          <p:nvPr/>
        </p:nvPicPr>
        <p:blipFill rotWithShape="1">
          <a:blip r:embed="rId2"/>
          <a:srcRect r="25395"/>
          <a:stretch/>
        </p:blipFill>
        <p:spPr>
          <a:xfrm>
            <a:off x="7996965" y="157442"/>
            <a:ext cx="3489435" cy="927765"/>
          </a:xfrm>
          <a:prstGeom prst="rect">
            <a:avLst/>
          </a:prstGeom>
        </p:spPr>
      </p:pic>
    </p:spTree>
    <p:extLst>
      <p:ext uri="{BB962C8B-B14F-4D97-AF65-F5344CB8AC3E}">
        <p14:creationId xmlns:p14="http://schemas.microsoft.com/office/powerpoint/2010/main" val="2351871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76249" y="440796"/>
            <a:ext cx="9844910"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Unresolved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Ethical Issues in Medical Research</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Changes in Research Ethics</a:t>
            </a:r>
            <a:endParaRPr lang="en-GB" sz="2000" dirty="0"/>
          </a:p>
        </p:txBody>
      </p:sp>
      <p:cxnSp>
        <p:nvCxnSpPr>
          <p:cNvPr id="11" name="Rechte verbindingslijn 10"/>
          <p:cNvCxnSpPr/>
          <p:nvPr/>
        </p:nvCxnSpPr>
        <p:spPr>
          <a:xfrm flipV="1">
            <a:off x="551700" y="1115077"/>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3" name="Tekstvak 12"/>
          <p:cNvSpPr txBox="1"/>
          <p:nvPr/>
        </p:nvSpPr>
        <p:spPr>
          <a:xfrm>
            <a:off x="476249" y="1327476"/>
            <a:ext cx="5514647" cy="2246769"/>
          </a:xfrm>
          <a:prstGeom prst="rect">
            <a:avLst/>
          </a:prstGeom>
          <a:noFill/>
        </p:spPr>
        <p:txBody>
          <a:bodyPr wrap="square" rtlCol="0">
            <a:spAutoFit/>
          </a:bodyPr>
          <a:lstStyle/>
          <a:p>
            <a:pPr>
              <a:spcAft>
                <a:spcPts val="600"/>
              </a:spcAft>
            </a:pPr>
            <a:r>
              <a:rPr lang="en-GB" sz="2000" dirty="0" smtClean="0">
                <a:latin typeface="+mj-lt"/>
              </a:rPr>
              <a:t>Not </a:t>
            </a:r>
            <a:r>
              <a:rPr lang="en-GB" sz="2000" dirty="0">
                <a:latin typeface="+mj-lt"/>
              </a:rPr>
              <a:t>all aspects of research </a:t>
            </a:r>
            <a:r>
              <a:rPr lang="en-GB" sz="2000" dirty="0" smtClean="0">
                <a:latin typeface="+mj-lt"/>
              </a:rPr>
              <a:t>ethics enjoy </a:t>
            </a:r>
            <a:r>
              <a:rPr lang="en-GB" sz="2000" dirty="0">
                <a:latin typeface="+mj-lt"/>
              </a:rPr>
              <a:t>general agreement. As </a:t>
            </a:r>
            <a:r>
              <a:rPr lang="en-GB" sz="2000" dirty="0" smtClean="0">
                <a:latin typeface="+mj-lt"/>
              </a:rPr>
              <a:t>medical science </a:t>
            </a:r>
            <a:r>
              <a:rPr lang="en-GB" sz="2000" dirty="0">
                <a:latin typeface="+mj-lt"/>
              </a:rPr>
              <a:t>continues to advance, in </a:t>
            </a:r>
            <a:r>
              <a:rPr lang="en-GB" sz="2000" dirty="0" smtClean="0">
                <a:latin typeface="+mj-lt"/>
              </a:rPr>
              <a:t>areas such </a:t>
            </a:r>
            <a:r>
              <a:rPr lang="en-GB" sz="2000" dirty="0">
                <a:latin typeface="+mj-lt"/>
              </a:rPr>
              <a:t>as </a:t>
            </a:r>
            <a:r>
              <a:rPr lang="en-GB" sz="2000" b="1" dirty="0">
                <a:solidFill>
                  <a:srgbClr val="7030A0"/>
                </a:solidFill>
                <a:latin typeface="+mj-lt"/>
              </a:rPr>
              <a:t>genetics</a:t>
            </a:r>
            <a:r>
              <a:rPr lang="en-GB" sz="2000" dirty="0">
                <a:latin typeface="+mj-lt"/>
              </a:rPr>
              <a:t>, the </a:t>
            </a:r>
            <a:r>
              <a:rPr lang="en-GB" sz="2000" b="1" dirty="0" smtClean="0">
                <a:solidFill>
                  <a:srgbClr val="7030A0"/>
                </a:solidFill>
                <a:latin typeface="+mj-lt"/>
              </a:rPr>
              <a:t>neuro-sciences</a:t>
            </a:r>
            <a:r>
              <a:rPr lang="en-GB" sz="2000" dirty="0" smtClean="0">
                <a:latin typeface="+mj-lt"/>
              </a:rPr>
              <a:t> and </a:t>
            </a:r>
            <a:r>
              <a:rPr lang="en-GB" sz="2000" b="1" dirty="0">
                <a:solidFill>
                  <a:srgbClr val="7030A0"/>
                </a:solidFill>
                <a:latin typeface="+mj-lt"/>
              </a:rPr>
              <a:t>organ and tissue transplantation</a:t>
            </a:r>
            <a:r>
              <a:rPr lang="en-GB" sz="2000" dirty="0" smtClean="0">
                <a:latin typeface="+mj-lt"/>
              </a:rPr>
              <a:t>, new </a:t>
            </a:r>
            <a:r>
              <a:rPr lang="en-GB" sz="2000" dirty="0">
                <a:latin typeface="+mj-lt"/>
              </a:rPr>
              <a:t>questions arise regarding </a:t>
            </a:r>
            <a:r>
              <a:rPr lang="en-GB" sz="2000" dirty="0" smtClean="0">
                <a:latin typeface="+mj-lt"/>
              </a:rPr>
              <a:t>the ethical </a:t>
            </a:r>
            <a:r>
              <a:rPr lang="en-GB" sz="2000" dirty="0">
                <a:latin typeface="+mj-lt"/>
              </a:rPr>
              <a:t>acceptability of </a:t>
            </a:r>
            <a:r>
              <a:rPr lang="en-GB" sz="2000" dirty="0" smtClean="0">
                <a:latin typeface="+mj-lt"/>
              </a:rPr>
              <a:t>techniques, procedures </a:t>
            </a:r>
            <a:r>
              <a:rPr lang="en-GB" sz="2000" dirty="0">
                <a:latin typeface="+mj-lt"/>
              </a:rPr>
              <a:t>and treatments for </a:t>
            </a:r>
            <a:r>
              <a:rPr lang="en-GB" sz="2000" dirty="0" smtClean="0">
                <a:latin typeface="+mj-lt"/>
              </a:rPr>
              <a:t>which there </a:t>
            </a:r>
            <a:r>
              <a:rPr lang="en-GB" sz="2000" dirty="0">
                <a:latin typeface="+mj-lt"/>
              </a:rPr>
              <a:t>are no ready-made answers. </a:t>
            </a:r>
            <a:endParaRPr lang="en-GB" sz="2000" dirty="0" smtClean="0">
              <a:latin typeface="+mj-lt"/>
            </a:endParaRPr>
          </a:p>
        </p:txBody>
      </p:sp>
      <p:grpSp>
        <p:nvGrpSpPr>
          <p:cNvPr id="3" name="Groep 2"/>
          <p:cNvGrpSpPr/>
          <p:nvPr/>
        </p:nvGrpSpPr>
        <p:grpSpPr>
          <a:xfrm>
            <a:off x="476249" y="3919548"/>
            <a:ext cx="11083743" cy="2254870"/>
            <a:chOff x="476249" y="3919548"/>
            <a:chExt cx="11083743" cy="2254870"/>
          </a:xfrm>
        </p:grpSpPr>
        <p:sp>
          <p:nvSpPr>
            <p:cNvPr id="10" name="Rechthoek 9"/>
            <p:cNvSpPr/>
            <p:nvPr/>
          </p:nvSpPr>
          <p:spPr>
            <a:xfrm>
              <a:off x="476249" y="3919548"/>
              <a:ext cx="5178317" cy="1323439"/>
            </a:xfrm>
            <a:prstGeom prst="rect">
              <a:avLst/>
            </a:prstGeom>
          </p:spPr>
          <p:txBody>
            <a:bodyPr wrap="square">
              <a:spAutoFit/>
            </a:bodyPr>
            <a:lstStyle/>
            <a:p>
              <a:pPr lvl="0">
                <a:spcAft>
                  <a:spcPts val="600"/>
                </a:spcAft>
              </a:pPr>
              <a:r>
                <a:rPr lang="en-GB" sz="2000" dirty="0" smtClean="0">
                  <a:solidFill>
                    <a:srgbClr val="000000"/>
                  </a:solidFill>
                  <a:latin typeface="Calibri Light" panose="020F0302020204030204"/>
                </a:rPr>
                <a:t>In the coming slides, some of these issues will be discussed. Many of </a:t>
              </a:r>
              <a:r>
                <a:rPr lang="en-GB" sz="2000" dirty="0">
                  <a:solidFill>
                    <a:srgbClr val="000000"/>
                  </a:solidFill>
                  <a:latin typeface="Calibri Light" panose="020F0302020204030204"/>
                </a:rPr>
                <a:t>these will require </a:t>
              </a:r>
              <a:r>
                <a:rPr lang="en-GB" sz="2000" dirty="0" smtClean="0">
                  <a:solidFill>
                    <a:srgbClr val="000000"/>
                  </a:solidFill>
                  <a:latin typeface="Calibri Light" panose="020F0302020204030204"/>
                </a:rPr>
                <a:t>a lot of  </a:t>
              </a:r>
              <a:r>
                <a:rPr lang="en-GB" sz="2000" dirty="0">
                  <a:solidFill>
                    <a:srgbClr val="000000"/>
                  </a:solidFill>
                  <a:latin typeface="Calibri Light" panose="020F0302020204030204"/>
                </a:rPr>
                <a:t>further analysis and discussion before general agreement is </a:t>
              </a:r>
              <a:r>
                <a:rPr lang="en-GB" sz="2000" dirty="0" smtClean="0">
                  <a:solidFill>
                    <a:srgbClr val="000000"/>
                  </a:solidFill>
                  <a:latin typeface="Calibri Light" panose="020F0302020204030204"/>
                </a:rPr>
                <a:t>achieved.</a:t>
              </a:r>
              <a:endParaRPr lang="en-GB" sz="2000" dirty="0">
                <a:solidFill>
                  <a:srgbClr val="000000"/>
                </a:solidFill>
                <a:latin typeface="Calibri Light" panose="020F0302020204030204"/>
              </a:endParaRPr>
            </a:p>
          </p:txBody>
        </p:sp>
        <p:sp>
          <p:nvSpPr>
            <p:cNvPr id="12" name="Rechthoek 11"/>
            <p:cNvSpPr/>
            <p:nvPr/>
          </p:nvSpPr>
          <p:spPr>
            <a:xfrm>
              <a:off x="551700" y="5774308"/>
              <a:ext cx="11008292" cy="400110"/>
            </a:xfrm>
            <a:prstGeom prst="rect">
              <a:avLst/>
            </a:prstGeom>
            <a:solidFill>
              <a:schemeClr val="bg2"/>
            </a:solidFill>
            <a:ln>
              <a:solidFill>
                <a:srgbClr val="7030A0"/>
              </a:solidFill>
            </a:ln>
          </p:spPr>
          <p:txBody>
            <a:bodyPr wrap="square">
              <a:spAutoFit/>
            </a:bodyPr>
            <a:lstStyle/>
            <a:p>
              <a:pPr lvl="0" algn="r">
                <a:spcAft>
                  <a:spcPts val="600"/>
                </a:spcAft>
              </a:pPr>
              <a:r>
                <a:rPr lang="en-GB" sz="2000" dirty="0" smtClean="0">
                  <a:solidFill>
                    <a:srgbClr val="000000"/>
                  </a:solidFill>
                  <a:latin typeface="Calibri Light" panose="020F0302020204030204"/>
                </a:rPr>
                <a:t>In the last lecture in this Ethics series, we will discuss ethics related to genetic manipulation and implants.</a:t>
              </a:r>
              <a:endParaRPr lang="en-GB" sz="2000" dirty="0">
                <a:solidFill>
                  <a:srgbClr val="000000"/>
                </a:solidFill>
                <a:latin typeface="Calibri Light" panose="020F0302020204030204"/>
              </a:endParaRPr>
            </a:p>
          </p:txBody>
        </p:sp>
      </p:grpSp>
      <p:pic>
        <p:nvPicPr>
          <p:cNvPr id="9" name="Afbeelding 8"/>
          <p:cNvPicPr>
            <a:picLocks noChangeAspect="1"/>
          </p:cNvPicPr>
          <p:nvPr/>
        </p:nvPicPr>
        <p:blipFill rotWithShape="1">
          <a:blip r:embed="rId2"/>
          <a:srcRect l="12759" t="5671" r="4443" b="5134"/>
          <a:stretch/>
        </p:blipFill>
        <p:spPr>
          <a:xfrm>
            <a:off x="6374921" y="1375787"/>
            <a:ext cx="5111479" cy="4129806"/>
          </a:xfrm>
          <a:prstGeom prst="rect">
            <a:avLst/>
          </a:prstGeom>
        </p:spPr>
      </p:pic>
    </p:spTree>
    <p:extLst>
      <p:ext uri="{BB962C8B-B14F-4D97-AF65-F5344CB8AC3E}">
        <p14:creationId xmlns:p14="http://schemas.microsoft.com/office/powerpoint/2010/main" val="159639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76249" y="440796"/>
            <a:ext cx="934041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 of Placebo medicine in clinical research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Changes in Research Ethics</a:t>
            </a:r>
            <a:endParaRPr lang="en-GB" sz="2000" dirty="0"/>
          </a:p>
        </p:txBody>
      </p:sp>
      <p:cxnSp>
        <p:nvCxnSpPr>
          <p:cNvPr id="11" name="Rechte verbindingslijn 10"/>
          <p:cNvCxnSpPr/>
          <p:nvPr/>
        </p:nvCxnSpPr>
        <p:spPr>
          <a:xfrm flipV="1">
            <a:off x="551700" y="1115077"/>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Rechthoek 7"/>
          <p:cNvSpPr/>
          <p:nvPr/>
        </p:nvSpPr>
        <p:spPr>
          <a:xfrm>
            <a:off x="476249" y="4340809"/>
            <a:ext cx="6096000" cy="707886"/>
          </a:xfrm>
          <a:prstGeom prst="rect">
            <a:avLst/>
          </a:prstGeom>
        </p:spPr>
        <p:txBody>
          <a:bodyPr>
            <a:spAutoFit/>
          </a:bodyPr>
          <a:lstStyle/>
          <a:p>
            <a:r>
              <a:rPr lang="en-GB" sz="2000" dirty="0" smtClean="0">
                <a:latin typeface="+mj-lt"/>
              </a:rPr>
              <a:t>From a scientific point of view, sometimes no good alternatives over placebo control groups exists…….   </a:t>
            </a:r>
            <a:endParaRPr lang="en-GB" sz="2000" dirty="0">
              <a:latin typeface="+mj-lt"/>
            </a:endParaRPr>
          </a:p>
        </p:txBody>
      </p:sp>
      <p:sp>
        <p:nvSpPr>
          <p:cNvPr id="9" name="Rechthoek 8"/>
          <p:cNvSpPr/>
          <p:nvPr/>
        </p:nvSpPr>
        <p:spPr>
          <a:xfrm>
            <a:off x="412130" y="1232164"/>
            <a:ext cx="10855779" cy="707886"/>
          </a:xfrm>
          <a:prstGeom prst="rect">
            <a:avLst/>
          </a:prstGeom>
        </p:spPr>
        <p:txBody>
          <a:bodyPr wrap="square">
            <a:spAutoFit/>
          </a:bodyPr>
          <a:lstStyle/>
          <a:p>
            <a:pPr lvl="0"/>
            <a:r>
              <a:rPr lang="en-GB" sz="2000" dirty="0">
                <a:solidFill>
                  <a:srgbClr val="000000"/>
                </a:solidFill>
                <a:latin typeface="Calibri Light" panose="020F0302020204030204"/>
              </a:rPr>
              <a:t>Declaration of </a:t>
            </a:r>
            <a:r>
              <a:rPr lang="en-GB" sz="2000" dirty="0" smtClean="0">
                <a:solidFill>
                  <a:srgbClr val="000000"/>
                </a:solidFill>
                <a:latin typeface="Calibri Light" panose="020F0302020204030204"/>
              </a:rPr>
              <a:t>Helsinki:  “In </a:t>
            </a:r>
            <a:r>
              <a:rPr lang="en-GB" sz="2000" dirty="0">
                <a:solidFill>
                  <a:srgbClr val="000000"/>
                </a:solidFill>
                <a:latin typeface="Calibri Light" panose="020F0302020204030204"/>
              </a:rPr>
              <a:t>any medical study, every </a:t>
            </a:r>
            <a:r>
              <a:rPr lang="en-GB" sz="2000" dirty="0" smtClean="0">
                <a:solidFill>
                  <a:srgbClr val="000000"/>
                </a:solidFill>
                <a:latin typeface="Calibri Light" panose="020F0302020204030204"/>
              </a:rPr>
              <a:t>patient - including </a:t>
            </a:r>
            <a:r>
              <a:rPr lang="en-GB" sz="2000" dirty="0">
                <a:solidFill>
                  <a:srgbClr val="000000"/>
                </a:solidFill>
                <a:latin typeface="Calibri Light" panose="020F0302020204030204"/>
              </a:rPr>
              <a:t>those of a control group, if </a:t>
            </a:r>
            <a:r>
              <a:rPr lang="en-GB" sz="2000" dirty="0" smtClean="0">
                <a:solidFill>
                  <a:srgbClr val="000000"/>
                </a:solidFill>
                <a:latin typeface="Calibri Light" panose="020F0302020204030204"/>
              </a:rPr>
              <a:t>any -</a:t>
            </a:r>
            <a:r>
              <a:rPr lang="en-GB" sz="2000" dirty="0">
                <a:solidFill>
                  <a:srgbClr val="000000"/>
                </a:solidFill>
                <a:latin typeface="Calibri Light" panose="020F0302020204030204"/>
              </a:rPr>
              <a:t>should be assured of the </a:t>
            </a:r>
            <a:r>
              <a:rPr lang="en-GB" sz="2000" b="1" dirty="0">
                <a:solidFill>
                  <a:srgbClr val="7030A0"/>
                </a:solidFill>
                <a:latin typeface="Calibri Light" panose="020F0302020204030204"/>
              </a:rPr>
              <a:t>best proven </a:t>
            </a:r>
            <a:r>
              <a:rPr lang="en-GB" sz="2000" dirty="0">
                <a:solidFill>
                  <a:srgbClr val="000000"/>
                </a:solidFill>
                <a:latin typeface="Calibri Light" panose="020F0302020204030204"/>
              </a:rPr>
              <a:t>diagnostic and therapeutic method” </a:t>
            </a:r>
          </a:p>
        </p:txBody>
      </p:sp>
      <p:sp>
        <p:nvSpPr>
          <p:cNvPr id="10" name="Rechthoek 9"/>
          <p:cNvSpPr/>
          <p:nvPr/>
        </p:nvSpPr>
        <p:spPr>
          <a:xfrm>
            <a:off x="3657600" y="2001715"/>
            <a:ext cx="7994163" cy="1015663"/>
          </a:xfrm>
          <a:prstGeom prst="rect">
            <a:avLst/>
          </a:prstGeom>
        </p:spPr>
        <p:txBody>
          <a:bodyPr wrap="square">
            <a:spAutoFit/>
          </a:bodyPr>
          <a:lstStyle/>
          <a:p>
            <a:r>
              <a:rPr lang="en-GB" sz="2000" dirty="0" smtClean="0">
                <a:solidFill>
                  <a:srgbClr val="000000"/>
                </a:solidFill>
                <a:latin typeface="Calibri Light" panose="020F0302020204030204"/>
              </a:rPr>
              <a:t>In Placebo-controlled research one group of patients get the treatment/drug under research, another group gets a placebo: an </a:t>
            </a:r>
            <a:r>
              <a:rPr lang="en-GB" sz="2000" b="1" dirty="0" smtClean="0">
                <a:solidFill>
                  <a:srgbClr val="7030A0"/>
                </a:solidFill>
                <a:latin typeface="Calibri Light" panose="020F0302020204030204"/>
              </a:rPr>
              <a:t>ineffective treatment</a:t>
            </a:r>
            <a:r>
              <a:rPr lang="en-GB" sz="2000" dirty="0" smtClean="0">
                <a:solidFill>
                  <a:srgbClr val="000000"/>
                </a:solidFill>
                <a:latin typeface="Calibri Light" panose="020F0302020204030204"/>
              </a:rPr>
              <a:t>. The outcomes of the groups are compared to evaluate effectivity. </a:t>
            </a:r>
            <a:endParaRPr lang="en-GB" dirty="0"/>
          </a:p>
        </p:txBody>
      </p:sp>
      <p:sp>
        <p:nvSpPr>
          <p:cNvPr id="15" name="Rechthoek 14"/>
          <p:cNvSpPr/>
          <p:nvPr/>
        </p:nvSpPr>
        <p:spPr>
          <a:xfrm>
            <a:off x="3657600" y="3150042"/>
            <a:ext cx="3894667" cy="1015663"/>
          </a:xfrm>
          <a:prstGeom prst="rect">
            <a:avLst/>
          </a:prstGeom>
        </p:spPr>
        <p:txBody>
          <a:bodyPr wrap="square">
            <a:spAutoFit/>
          </a:bodyPr>
          <a:lstStyle/>
          <a:p>
            <a:r>
              <a:rPr lang="en-GB" sz="2000" dirty="0" smtClean="0">
                <a:solidFill>
                  <a:srgbClr val="000000"/>
                </a:solidFill>
                <a:latin typeface="Calibri Light" panose="020F0302020204030204"/>
              </a:rPr>
              <a:t>Is that in line with the </a:t>
            </a:r>
            <a:r>
              <a:rPr lang="en-GB" sz="2000" dirty="0">
                <a:solidFill>
                  <a:srgbClr val="000000"/>
                </a:solidFill>
                <a:latin typeface="Calibri Light" panose="020F0302020204030204"/>
              </a:rPr>
              <a:t>D</a:t>
            </a:r>
            <a:r>
              <a:rPr lang="en-GB" sz="2000" dirty="0" smtClean="0">
                <a:solidFill>
                  <a:srgbClr val="000000"/>
                </a:solidFill>
                <a:latin typeface="Calibri Light" panose="020F0302020204030204"/>
              </a:rPr>
              <a:t>eclaration or should the control group receive the current best treatment?</a:t>
            </a:r>
          </a:p>
        </p:txBody>
      </p:sp>
      <p:sp>
        <p:nvSpPr>
          <p:cNvPr id="16" name="Rechthoek 15"/>
          <p:cNvSpPr/>
          <p:nvPr/>
        </p:nvSpPr>
        <p:spPr>
          <a:xfrm>
            <a:off x="476249" y="5095492"/>
            <a:ext cx="6096000" cy="1015663"/>
          </a:xfrm>
          <a:prstGeom prst="rect">
            <a:avLst/>
          </a:prstGeom>
        </p:spPr>
        <p:txBody>
          <a:bodyPr>
            <a:spAutoFit/>
          </a:bodyPr>
          <a:lstStyle/>
          <a:p>
            <a:pPr lvl="0"/>
            <a:r>
              <a:rPr lang="en-GB" sz="2000" dirty="0" smtClean="0">
                <a:solidFill>
                  <a:srgbClr val="000000"/>
                </a:solidFill>
                <a:latin typeface="Calibri Light" panose="020F0302020204030204"/>
              </a:rPr>
              <a:t>Under certain conditions (i.e. inform the patients that there is a chance that they will be in the placebo/control group) placebo controlled research is often approved…..</a:t>
            </a:r>
            <a:endParaRPr lang="en-GB" sz="2000" dirty="0">
              <a:solidFill>
                <a:srgbClr val="000000"/>
              </a:solidFill>
              <a:latin typeface="Calibri Light" panose="020F0302020204030204"/>
            </a:endParaRPr>
          </a:p>
        </p:txBody>
      </p:sp>
      <p:pic>
        <p:nvPicPr>
          <p:cNvPr id="17" name="Afbeelding 16"/>
          <p:cNvPicPr>
            <a:picLocks noChangeAspect="1"/>
          </p:cNvPicPr>
          <p:nvPr/>
        </p:nvPicPr>
        <p:blipFill>
          <a:blip r:embed="rId2"/>
          <a:stretch>
            <a:fillRect/>
          </a:stretch>
        </p:blipFill>
        <p:spPr>
          <a:xfrm>
            <a:off x="7552266" y="3151701"/>
            <a:ext cx="4419601" cy="3086101"/>
          </a:xfrm>
          <a:prstGeom prst="rect">
            <a:avLst/>
          </a:prstGeom>
        </p:spPr>
      </p:pic>
      <p:pic>
        <p:nvPicPr>
          <p:cNvPr id="3" name="Afbeelding 2"/>
          <p:cNvPicPr>
            <a:picLocks noChangeAspect="1"/>
          </p:cNvPicPr>
          <p:nvPr/>
        </p:nvPicPr>
        <p:blipFill>
          <a:blip r:embed="rId3"/>
          <a:stretch>
            <a:fillRect/>
          </a:stretch>
        </p:blipFill>
        <p:spPr>
          <a:xfrm>
            <a:off x="598247" y="2119767"/>
            <a:ext cx="2780535" cy="1825885"/>
          </a:xfrm>
          <a:prstGeom prst="rect">
            <a:avLst/>
          </a:prstGeom>
        </p:spPr>
      </p:pic>
    </p:spTree>
    <p:extLst>
      <p:ext uri="{BB962C8B-B14F-4D97-AF65-F5344CB8AC3E}">
        <p14:creationId xmlns:p14="http://schemas.microsoft.com/office/powerpoint/2010/main" val="3875097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3706</TotalTime>
  <Words>1832</Words>
  <Application>Microsoft Office PowerPoint</Application>
  <PresentationFormat>Widescreen</PresentationFormat>
  <Paragraphs>135</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Bookman Old Style</vt:lpstr>
      <vt:lpstr>Calibri</vt:lpstr>
      <vt:lpstr>Calibri Light</vt:lpstr>
      <vt:lpstr>Times New Roman</vt:lpstr>
      <vt:lpstr>Wingdings</vt:lpstr>
      <vt:lpstr>Terugblik</vt:lpstr>
      <vt:lpstr>Recent changes in global medical Research ethics</vt:lpstr>
      <vt:lpstr>Medical Research Ethics</vt:lpstr>
      <vt:lpstr>Medical Research Ethics</vt:lpstr>
      <vt:lpstr>Medical Research Ethics</vt:lpstr>
      <vt:lpstr>The Tuskegee Syphilis study</vt:lpstr>
      <vt:lpstr>Nuremberg Code</vt:lpstr>
      <vt:lpstr>Declaration of Helsinki principles</vt:lpstr>
      <vt:lpstr>Unresolved Ethical Issues in Medical Research</vt:lpstr>
      <vt:lpstr>Use of Placebo medicine in clinical research </vt:lpstr>
      <vt:lpstr>Fairness on a global scale (?) </vt:lpstr>
      <vt:lpstr>Care for study Participants</vt:lpstr>
      <vt:lpstr>Ethical Medical Research Guidelines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209</cp:revision>
  <dcterms:created xsi:type="dcterms:W3CDTF">2014-11-03T16:21:19Z</dcterms:created>
  <dcterms:modified xsi:type="dcterms:W3CDTF">2020-03-19T11:20:29Z</dcterms:modified>
</cp:coreProperties>
</file>